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9" r:id="rId12"/>
    <p:sldId id="270" r:id="rId13"/>
    <p:sldId id="266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8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B3483-3775-46B4-8D3C-D9CB02BC518B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9B606-4D00-4B0C-A043-8FADB032F1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2457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8846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1104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33872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8394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9161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7169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3848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6885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5969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5749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738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0911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3503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21.bin"/><Relationship Id="rId18" Type="http://schemas.openxmlformats.org/officeDocument/2006/relationships/image" Target="../media/image122.wmf"/><Relationship Id="rId26" Type="http://schemas.openxmlformats.org/officeDocument/2006/relationships/image" Target="../media/image126.wmf"/><Relationship Id="rId3" Type="http://schemas.openxmlformats.org/officeDocument/2006/relationships/oleObject" Target="../embeddings/oleObject116.bin"/><Relationship Id="rId21" Type="http://schemas.openxmlformats.org/officeDocument/2006/relationships/oleObject" Target="../embeddings/oleObject125.bin"/><Relationship Id="rId7" Type="http://schemas.openxmlformats.org/officeDocument/2006/relationships/oleObject" Target="../embeddings/oleObject118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23.bin"/><Relationship Id="rId25" Type="http://schemas.openxmlformats.org/officeDocument/2006/relationships/oleObject" Target="../embeddings/oleObject127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20.bin"/><Relationship Id="rId24" Type="http://schemas.openxmlformats.org/officeDocument/2006/relationships/image" Target="../media/image125.wmf"/><Relationship Id="rId5" Type="http://schemas.openxmlformats.org/officeDocument/2006/relationships/oleObject" Target="../embeddings/oleObject117.bin"/><Relationship Id="rId15" Type="http://schemas.openxmlformats.org/officeDocument/2006/relationships/oleObject" Target="../embeddings/oleObject122.bin"/><Relationship Id="rId23" Type="http://schemas.openxmlformats.org/officeDocument/2006/relationships/oleObject" Target="../embeddings/oleObject126.bin"/><Relationship Id="rId28" Type="http://schemas.openxmlformats.org/officeDocument/2006/relationships/image" Target="../media/image127.wmf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24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9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Relationship Id="rId27" Type="http://schemas.openxmlformats.org/officeDocument/2006/relationships/oleObject" Target="../embeddings/oleObject12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3" Type="http://schemas.openxmlformats.org/officeDocument/2006/relationships/oleObject" Target="../embeddings/oleObject129.bin"/><Relationship Id="rId7" Type="http://schemas.openxmlformats.org/officeDocument/2006/relationships/oleObject" Target="../embeddings/oleObject131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wmf"/><Relationship Id="rId5" Type="http://schemas.openxmlformats.org/officeDocument/2006/relationships/oleObject" Target="../embeddings/oleObject130.bin"/><Relationship Id="rId10" Type="http://schemas.openxmlformats.org/officeDocument/2006/relationships/image" Target="../media/image131.wmf"/><Relationship Id="rId4" Type="http://schemas.openxmlformats.org/officeDocument/2006/relationships/image" Target="../media/image128.wmf"/><Relationship Id="rId9" Type="http://schemas.openxmlformats.org/officeDocument/2006/relationships/oleObject" Target="../embeddings/oleObject13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8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0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29.wmf"/><Relationship Id="rId26" Type="http://schemas.openxmlformats.org/officeDocument/2006/relationships/image" Target="../media/image33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2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28" Type="http://schemas.openxmlformats.org/officeDocument/2006/relationships/image" Target="../media/image34.wmf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Relationship Id="rId27" Type="http://schemas.openxmlformats.org/officeDocument/2006/relationships/oleObject" Target="../embeddings/oleObject3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2.wmf"/><Relationship Id="rId26" Type="http://schemas.openxmlformats.org/officeDocument/2006/relationships/image" Target="../media/image46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2.bin"/><Relationship Id="rId25" Type="http://schemas.openxmlformats.org/officeDocument/2006/relationships/oleObject" Target="../embeddings/oleObject46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1.wmf"/><Relationship Id="rId20" Type="http://schemas.openxmlformats.org/officeDocument/2006/relationships/image" Target="../media/image43.wmf"/><Relationship Id="rId29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9.bin"/><Relationship Id="rId24" Type="http://schemas.openxmlformats.org/officeDocument/2006/relationships/image" Target="../media/image45.wmf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23" Type="http://schemas.openxmlformats.org/officeDocument/2006/relationships/oleObject" Target="../embeddings/oleObject45.bin"/><Relationship Id="rId28" Type="http://schemas.openxmlformats.org/officeDocument/2006/relationships/image" Target="../media/image47.wmf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0.wmf"/><Relationship Id="rId22" Type="http://schemas.openxmlformats.org/officeDocument/2006/relationships/image" Target="../media/image44.wmf"/><Relationship Id="rId27" Type="http://schemas.openxmlformats.org/officeDocument/2006/relationships/oleObject" Target="../embeddings/oleObject47.bin"/><Relationship Id="rId30" Type="http://schemas.openxmlformats.org/officeDocument/2006/relationships/image" Target="../media/image4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6.wmf"/><Relationship Id="rId26" Type="http://schemas.openxmlformats.org/officeDocument/2006/relationships/image" Target="../media/image60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34" Type="http://schemas.openxmlformats.org/officeDocument/2006/relationships/image" Target="../media/image64.wmf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33" Type="http://schemas.openxmlformats.org/officeDocument/2006/relationships/oleObject" Target="../embeddings/oleObject64.bin"/><Relationship Id="rId38" Type="http://schemas.openxmlformats.org/officeDocument/2006/relationships/image" Target="../media/image66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29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59.wmf"/><Relationship Id="rId32" Type="http://schemas.openxmlformats.org/officeDocument/2006/relationships/image" Target="../media/image63.wmf"/><Relationship Id="rId37" Type="http://schemas.openxmlformats.org/officeDocument/2006/relationships/oleObject" Target="../embeddings/oleObject66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28" Type="http://schemas.openxmlformats.org/officeDocument/2006/relationships/image" Target="../media/image61.wmf"/><Relationship Id="rId36" Type="http://schemas.openxmlformats.org/officeDocument/2006/relationships/image" Target="../media/image65.wmf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7.bin"/><Relationship Id="rId31" Type="http://schemas.openxmlformats.org/officeDocument/2006/relationships/oleObject" Target="../embeddings/oleObject63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4.wmf"/><Relationship Id="rId22" Type="http://schemas.openxmlformats.org/officeDocument/2006/relationships/image" Target="../media/image58.wmf"/><Relationship Id="rId27" Type="http://schemas.openxmlformats.org/officeDocument/2006/relationships/oleObject" Target="../embeddings/oleObject61.bin"/><Relationship Id="rId30" Type="http://schemas.openxmlformats.org/officeDocument/2006/relationships/image" Target="../media/image62.wmf"/><Relationship Id="rId35" Type="http://schemas.openxmlformats.org/officeDocument/2006/relationships/oleObject" Target="../embeddings/oleObject65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4.wmf"/><Relationship Id="rId26" Type="http://schemas.openxmlformats.org/officeDocument/2006/relationships/image" Target="../media/image78.wmf"/><Relationship Id="rId39" Type="http://schemas.openxmlformats.org/officeDocument/2006/relationships/oleObject" Target="../embeddings/oleObject85.bin"/><Relationship Id="rId21" Type="http://schemas.openxmlformats.org/officeDocument/2006/relationships/oleObject" Target="../embeddings/oleObject76.bin"/><Relationship Id="rId34" Type="http://schemas.openxmlformats.org/officeDocument/2006/relationships/image" Target="../media/image82.wmf"/><Relationship Id="rId42" Type="http://schemas.openxmlformats.org/officeDocument/2006/relationships/image" Target="../media/image86.wmf"/><Relationship Id="rId47" Type="http://schemas.openxmlformats.org/officeDocument/2006/relationships/oleObject" Target="../embeddings/oleObject89.bin"/><Relationship Id="rId50" Type="http://schemas.openxmlformats.org/officeDocument/2006/relationships/image" Target="../media/image90.wmf"/><Relationship Id="rId55" Type="http://schemas.openxmlformats.org/officeDocument/2006/relationships/oleObject" Target="../embeddings/oleObject93.bin"/><Relationship Id="rId63" Type="http://schemas.openxmlformats.org/officeDocument/2006/relationships/image" Target="../media/image96.wmf"/><Relationship Id="rId68" Type="http://schemas.openxmlformats.org/officeDocument/2006/relationships/oleObject" Target="../embeddings/oleObject100.bin"/><Relationship Id="rId7" Type="http://schemas.openxmlformats.org/officeDocument/2006/relationships/oleObject" Target="../embeddings/oleObject69.bin"/><Relationship Id="rId71" Type="http://schemas.openxmlformats.org/officeDocument/2006/relationships/image" Target="../media/image100.wmf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73.wmf"/><Relationship Id="rId29" Type="http://schemas.openxmlformats.org/officeDocument/2006/relationships/oleObject" Target="../embeddings/oleObject80.bin"/><Relationship Id="rId11" Type="http://schemas.openxmlformats.org/officeDocument/2006/relationships/oleObject" Target="../embeddings/oleObject71.bin"/><Relationship Id="rId24" Type="http://schemas.openxmlformats.org/officeDocument/2006/relationships/image" Target="../media/image77.wmf"/><Relationship Id="rId32" Type="http://schemas.openxmlformats.org/officeDocument/2006/relationships/image" Target="../media/image81.wmf"/><Relationship Id="rId37" Type="http://schemas.openxmlformats.org/officeDocument/2006/relationships/oleObject" Target="../embeddings/oleObject84.bin"/><Relationship Id="rId40" Type="http://schemas.openxmlformats.org/officeDocument/2006/relationships/image" Target="../media/image85.wmf"/><Relationship Id="rId45" Type="http://schemas.openxmlformats.org/officeDocument/2006/relationships/oleObject" Target="../embeddings/oleObject88.bin"/><Relationship Id="rId53" Type="http://schemas.openxmlformats.org/officeDocument/2006/relationships/oleObject" Target="../embeddings/oleObject92.bin"/><Relationship Id="rId58" Type="http://schemas.openxmlformats.org/officeDocument/2006/relationships/oleObject" Target="../embeddings/oleObject95.bin"/><Relationship Id="rId66" Type="http://schemas.openxmlformats.org/officeDocument/2006/relationships/oleObject" Target="../embeddings/oleObject99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oleObject" Target="../embeddings/oleObject77.bin"/><Relationship Id="rId28" Type="http://schemas.openxmlformats.org/officeDocument/2006/relationships/image" Target="../media/image79.wmf"/><Relationship Id="rId36" Type="http://schemas.openxmlformats.org/officeDocument/2006/relationships/image" Target="../media/image83.wmf"/><Relationship Id="rId49" Type="http://schemas.openxmlformats.org/officeDocument/2006/relationships/oleObject" Target="../embeddings/oleObject90.bin"/><Relationship Id="rId57" Type="http://schemas.openxmlformats.org/officeDocument/2006/relationships/oleObject" Target="../embeddings/oleObject94.bin"/><Relationship Id="rId61" Type="http://schemas.openxmlformats.org/officeDocument/2006/relationships/image" Target="../media/image95.wmf"/><Relationship Id="rId10" Type="http://schemas.openxmlformats.org/officeDocument/2006/relationships/image" Target="../media/image70.wmf"/><Relationship Id="rId19" Type="http://schemas.openxmlformats.org/officeDocument/2006/relationships/oleObject" Target="../embeddings/oleObject75.bin"/><Relationship Id="rId31" Type="http://schemas.openxmlformats.org/officeDocument/2006/relationships/oleObject" Target="../embeddings/oleObject81.bin"/><Relationship Id="rId44" Type="http://schemas.openxmlformats.org/officeDocument/2006/relationships/image" Target="../media/image87.wmf"/><Relationship Id="rId52" Type="http://schemas.openxmlformats.org/officeDocument/2006/relationships/image" Target="../media/image91.wmf"/><Relationship Id="rId60" Type="http://schemas.openxmlformats.org/officeDocument/2006/relationships/oleObject" Target="../embeddings/oleObject96.bin"/><Relationship Id="rId65" Type="http://schemas.openxmlformats.org/officeDocument/2006/relationships/image" Target="../media/image97.wmf"/><Relationship Id="rId73" Type="http://schemas.openxmlformats.org/officeDocument/2006/relationships/image" Target="../media/image101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2.wmf"/><Relationship Id="rId22" Type="http://schemas.openxmlformats.org/officeDocument/2006/relationships/image" Target="../media/image76.wmf"/><Relationship Id="rId27" Type="http://schemas.openxmlformats.org/officeDocument/2006/relationships/oleObject" Target="../embeddings/oleObject79.bin"/><Relationship Id="rId30" Type="http://schemas.openxmlformats.org/officeDocument/2006/relationships/image" Target="../media/image80.wmf"/><Relationship Id="rId35" Type="http://schemas.openxmlformats.org/officeDocument/2006/relationships/oleObject" Target="../embeddings/oleObject83.bin"/><Relationship Id="rId43" Type="http://schemas.openxmlformats.org/officeDocument/2006/relationships/oleObject" Target="../embeddings/oleObject87.bin"/><Relationship Id="rId48" Type="http://schemas.openxmlformats.org/officeDocument/2006/relationships/image" Target="../media/image89.wmf"/><Relationship Id="rId56" Type="http://schemas.openxmlformats.org/officeDocument/2006/relationships/image" Target="../media/image93.wmf"/><Relationship Id="rId64" Type="http://schemas.openxmlformats.org/officeDocument/2006/relationships/oleObject" Target="../embeddings/oleObject98.bin"/><Relationship Id="rId69" Type="http://schemas.openxmlformats.org/officeDocument/2006/relationships/image" Target="../media/image99.wmf"/><Relationship Id="rId8" Type="http://schemas.openxmlformats.org/officeDocument/2006/relationships/image" Target="../media/image69.wmf"/><Relationship Id="rId51" Type="http://schemas.openxmlformats.org/officeDocument/2006/relationships/oleObject" Target="../embeddings/oleObject91.bin"/><Relationship Id="rId72" Type="http://schemas.openxmlformats.org/officeDocument/2006/relationships/oleObject" Target="../embeddings/oleObject102.bin"/><Relationship Id="rId3" Type="http://schemas.openxmlformats.org/officeDocument/2006/relationships/oleObject" Target="../embeddings/oleObject67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74.bin"/><Relationship Id="rId25" Type="http://schemas.openxmlformats.org/officeDocument/2006/relationships/oleObject" Target="../embeddings/oleObject78.bin"/><Relationship Id="rId33" Type="http://schemas.openxmlformats.org/officeDocument/2006/relationships/oleObject" Target="../embeddings/oleObject82.bin"/><Relationship Id="rId38" Type="http://schemas.openxmlformats.org/officeDocument/2006/relationships/image" Target="../media/image84.wmf"/><Relationship Id="rId46" Type="http://schemas.openxmlformats.org/officeDocument/2006/relationships/image" Target="../media/image88.wmf"/><Relationship Id="rId59" Type="http://schemas.openxmlformats.org/officeDocument/2006/relationships/image" Target="../media/image94.wmf"/><Relationship Id="rId67" Type="http://schemas.openxmlformats.org/officeDocument/2006/relationships/image" Target="../media/image98.wmf"/><Relationship Id="rId20" Type="http://schemas.openxmlformats.org/officeDocument/2006/relationships/image" Target="../media/image75.wmf"/><Relationship Id="rId41" Type="http://schemas.openxmlformats.org/officeDocument/2006/relationships/oleObject" Target="../embeddings/oleObject86.bin"/><Relationship Id="rId54" Type="http://schemas.openxmlformats.org/officeDocument/2006/relationships/image" Target="../media/image92.wmf"/><Relationship Id="rId62" Type="http://schemas.openxmlformats.org/officeDocument/2006/relationships/oleObject" Target="../embeddings/oleObject97.bin"/><Relationship Id="rId70" Type="http://schemas.openxmlformats.org/officeDocument/2006/relationships/oleObject" Target="../embeddings/oleObject10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oleObject" Target="../embeddings/oleObject108.bin"/><Relationship Id="rId18" Type="http://schemas.openxmlformats.org/officeDocument/2006/relationships/image" Target="../media/image109.wmf"/><Relationship Id="rId26" Type="http://schemas.openxmlformats.org/officeDocument/2006/relationships/image" Target="../media/image113.wmf"/><Relationship Id="rId3" Type="http://schemas.openxmlformats.org/officeDocument/2006/relationships/oleObject" Target="../embeddings/oleObject103.bin"/><Relationship Id="rId21" Type="http://schemas.openxmlformats.org/officeDocument/2006/relationships/oleObject" Target="../embeddings/oleObject112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106.wmf"/><Relationship Id="rId17" Type="http://schemas.openxmlformats.org/officeDocument/2006/relationships/oleObject" Target="../embeddings/oleObject110.bin"/><Relationship Id="rId25" Type="http://schemas.openxmlformats.org/officeDocument/2006/relationships/oleObject" Target="../embeddings/oleObject114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08.wmf"/><Relationship Id="rId20" Type="http://schemas.openxmlformats.org/officeDocument/2006/relationships/image" Target="../media/image1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7.bin"/><Relationship Id="rId24" Type="http://schemas.openxmlformats.org/officeDocument/2006/relationships/image" Target="../media/image112.wmf"/><Relationship Id="rId5" Type="http://schemas.openxmlformats.org/officeDocument/2006/relationships/oleObject" Target="../embeddings/oleObject104.bin"/><Relationship Id="rId15" Type="http://schemas.openxmlformats.org/officeDocument/2006/relationships/oleObject" Target="../embeddings/oleObject109.bin"/><Relationship Id="rId23" Type="http://schemas.openxmlformats.org/officeDocument/2006/relationships/oleObject" Target="../embeddings/oleObject113.bin"/><Relationship Id="rId28" Type="http://schemas.openxmlformats.org/officeDocument/2006/relationships/image" Target="../media/image114.wmf"/><Relationship Id="rId10" Type="http://schemas.openxmlformats.org/officeDocument/2006/relationships/image" Target="../media/image105.wmf"/><Relationship Id="rId19" Type="http://schemas.openxmlformats.org/officeDocument/2006/relationships/oleObject" Target="../embeddings/oleObject111.bin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107.wmf"/><Relationship Id="rId22" Type="http://schemas.openxmlformats.org/officeDocument/2006/relationships/image" Target="../media/image111.wmf"/><Relationship Id="rId27" Type="http://schemas.openxmlformats.org/officeDocument/2006/relationships/oleObject" Target="../embeddings/oleObject1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3068960"/>
            <a:ext cx="6172200" cy="1894362"/>
          </a:xfrm>
        </p:spPr>
        <p:txBody>
          <a:bodyPr>
            <a:normAutofit/>
          </a:bodyPr>
          <a:lstStyle/>
          <a:p>
            <a:r>
              <a:rPr lang="en-CA" dirty="0"/>
              <a:t>Lesson 1</a:t>
            </a:r>
            <a:br>
              <a:rPr lang="en-CA" dirty="0"/>
            </a:br>
            <a:r>
              <a:rPr lang="en-CA" dirty="0"/>
              <a:t>Ch 2.1  factoring trinomials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1627CAE-4CDE-42B6-BC0F-6BDD1879AF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310742"/>
              </p:ext>
            </p:extLst>
          </p:nvPr>
        </p:nvGraphicFramePr>
        <p:xfrm>
          <a:off x="2444750" y="4549775"/>
          <a:ext cx="41052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253800" progId="Equation.DSMT4">
                  <p:embed/>
                </p:oleObj>
              </mc:Choice>
              <mc:Fallback>
                <p:oleObj name="Equation" r:id="rId4" imgW="195552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1627CAE-4CDE-42B6-BC0F-6BDD1879AF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44750" y="4549775"/>
                        <a:ext cx="410527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F212B-7D5D-4AE6-AAF5-C782AA81A7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6624736" cy="5760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Factor each of the following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FE1E60E-8C7B-4856-8484-2C6F90C2F6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964616"/>
              </p:ext>
            </p:extLst>
          </p:nvPr>
        </p:nvGraphicFramePr>
        <p:xfrm>
          <a:off x="179512" y="788294"/>
          <a:ext cx="2024051" cy="449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28520" imgH="228600" progId="Equation.DSMT4">
                  <p:embed/>
                </p:oleObj>
              </mc:Choice>
              <mc:Fallback>
                <p:oleObj name="Equation" r:id="rId3" imgW="102852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FE1E60E-8C7B-4856-8484-2C6F90C2F6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788294"/>
                        <a:ext cx="2024051" cy="4497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CD400E1-626A-4CFA-9CA1-619DB9979F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413607"/>
              </p:ext>
            </p:extLst>
          </p:nvPr>
        </p:nvGraphicFramePr>
        <p:xfrm>
          <a:off x="3059832" y="788294"/>
          <a:ext cx="2173287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04840" imgH="228600" progId="Equation.DSMT4">
                  <p:embed/>
                </p:oleObj>
              </mc:Choice>
              <mc:Fallback>
                <p:oleObj name="Equation" r:id="rId5" imgW="110484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CD400E1-626A-4CFA-9CA1-619DB9979F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59832" y="788294"/>
                        <a:ext cx="2173287" cy="449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D71CA5D-2CC5-4C50-B680-7C29322742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029939"/>
              </p:ext>
            </p:extLst>
          </p:nvPr>
        </p:nvGraphicFramePr>
        <p:xfrm>
          <a:off x="6022975" y="764704"/>
          <a:ext cx="2074863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54080" imgH="228600" progId="Equation.DSMT4">
                  <p:embed/>
                </p:oleObj>
              </mc:Choice>
              <mc:Fallback>
                <p:oleObj name="Equation" r:id="rId7" imgW="105408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D71CA5D-2CC5-4C50-B680-7C29322742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22975" y="764704"/>
                        <a:ext cx="2074863" cy="449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1232C28-C9B3-4795-9B14-FDD9CCB6A7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960882"/>
              </p:ext>
            </p:extLst>
          </p:nvPr>
        </p:nvGraphicFramePr>
        <p:xfrm>
          <a:off x="107504" y="3140968"/>
          <a:ext cx="26225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33440" imgH="228600" progId="Equation.DSMT4">
                  <p:embed/>
                </p:oleObj>
              </mc:Choice>
              <mc:Fallback>
                <p:oleObj name="Equation" r:id="rId9" imgW="133344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1232C28-C9B3-4795-9B14-FDD9CCB6A7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7504" y="3140968"/>
                        <a:ext cx="2622550" cy="449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5761419-C93B-43C4-8642-5A593D5A39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021573"/>
              </p:ext>
            </p:extLst>
          </p:nvPr>
        </p:nvGraphicFramePr>
        <p:xfrm>
          <a:off x="2878411" y="3150369"/>
          <a:ext cx="264953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46040" imgH="228600" progId="Equation.DSMT4">
                  <p:embed/>
                </p:oleObj>
              </mc:Choice>
              <mc:Fallback>
                <p:oleObj name="Equation" r:id="rId11" imgW="134604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5761419-C93B-43C4-8642-5A593D5A39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78411" y="3150369"/>
                        <a:ext cx="2649538" cy="449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ADA7CD8-B9A0-4E45-A3EA-8CFA9A797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33983"/>
              </p:ext>
            </p:extLst>
          </p:nvPr>
        </p:nvGraphicFramePr>
        <p:xfrm>
          <a:off x="3458405" y="1411122"/>
          <a:ext cx="19494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90360" imgH="253800" progId="Equation.DSMT4">
                  <p:embed/>
                </p:oleObj>
              </mc:Choice>
              <mc:Fallback>
                <p:oleObj name="Equation" r:id="rId13" imgW="99036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ADA7CD8-B9A0-4E45-A3EA-8CFA9A7974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58405" y="1411122"/>
                        <a:ext cx="1949450" cy="500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056F322-2E55-4C31-A491-71DBD4638E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208048"/>
              </p:ext>
            </p:extLst>
          </p:nvPr>
        </p:nvGraphicFramePr>
        <p:xfrm>
          <a:off x="6228184" y="1447651"/>
          <a:ext cx="202565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28520" imgH="253800" progId="Equation.DSMT4">
                  <p:embed/>
                </p:oleObj>
              </mc:Choice>
              <mc:Fallback>
                <p:oleObj name="Equation" r:id="rId15" imgW="102852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056F322-2E55-4C31-A491-71DBD4638E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228184" y="1447651"/>
                        <a:ext cx="2025650" cy="498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FCDC9C9-4613-4B94-A101-085DD904F9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200457"/>
              </p:ext>
            </p:extLst>
          </p:nvPr>
        </p:nvGraphicFramePr>
        <p:xfrm>
          <a:off x="232123" y="3654425"/>
          <a:ext cx="23733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06360" imgH="253800" progId="Equation.DSMT4">
                  <p:embed/>
                </p:oleObj>
              </mc:Choice>
              <mc:Fallback>
                <p:oleObj name="Equation" r:id="rId17" imgW="120636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FCDC9C9-4613-4B94-A101-085DD904F9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32123" y="3654425"/>
                        <a:ext cx="2373312" cy="498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CA8A224E-3361-4362-AA0D-1924B9AF3F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439051"/>
              </p:ext>
            </p:extLst>
          </p:nvPr>
        </p:nvGraphicFramePr>
        <p:xfrm>
          <a:off x="3043809" y="3732014"/>
          <a:ext cx="24749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57120" imgH="253800" progId="Equation.DSMT4">
                  <p:embed/>
                </p:oleObj>
              </mc:Choice>
              <mc:Fallback>
                <p:oleObj name="Equation" r:id="rId19" imgW="125712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CA8A224E-3361-4362-AA0D-1924B9AF3F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043809" y="3732014"/>
                        <a:ext cx="2474912" cy="498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D260609D-F901-4DC8-BC59-AC4714EE50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970289"/>
              </p:ext>
            </p:extLst>
          </p:nvPr>
        </p:nvGraphicFramePr>
        <p:xfrm>
          <a:off x="323528" y="1476443"/>
          <a:ext cx="199866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15920" imgH="253800" progId="Equation.DSMT4">
                  <p:embed/>
                </p:oleObj>
              </mc:Choice>
              <mc:Fallback>
                <p:oleObj name="Equation" r:id="rId21" imgW="101592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D260609D-F901-4DC8-BC59-AC4714EE50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23528" y="1476443"/>
                        <a:ext cx="1998663" cy="500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E9AE3AD-A6AB-4A12-AF47-261E777D43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110433"/>
              </p:ext>
            </p:extLst>
          </p:nvPr>
        </p:nvGraphicFramePr>
        <p:xfrm>
          <a:off x="5617468" y="3140968"/>
          <a:ext cx="327501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63560" imgH="228600" progId="Equation.DSMT4">
                  <p:embed/>
                </p:oleObj>
              </mc:Choice>
              <mc:Fallback>
                <p:oleObj name="Equation" r:id="rId23" imgW="166356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E9AE3AD-A6AB-4A12-AF47-261E777D43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617468" y="3140968"/>
                        <a:ext cx="3275012" cy="449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68192C02-CA8F-4723-A327-B0E261B04F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710836"/>
              </p:ext>
            </p:extLst>
          </p:nvPr>
        </p:nvGraphicFramePr>
        <p:xfrm>
          <a:off x="5837238" y="3671813"/>
          <a:ext cx="28749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460160" imgH="279360" progId="Equation.DSMT4">
                  <p:embed/>
                </p:oleObj>
              </mc:Choice>
              <mc:Fallback>
                <p:oleObj name="Equation" r:id="rId25" imgW="146016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68192C02-CA8F-4723-A327-B0E261B04F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837238" y="3671813"/>
                        <a:ext cx="2874962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24406042-213B-4BE5-B903-9850531EB7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818372"/>
              </p:ext>
            </p:extLst>
          </p:nvPr>
        </p:nvGraphicFramePr>
        <p:xfrm>
          <a:off x="4686746" y="4293096"/>
          <a:ext cx="43497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09680" imgH="253800" progId="Equation.DSMT4">
                  <p:embed/>
                </p:oleObj>
              </mc:Choice>
              <mc:Fallback>
                <p:oleObj name="Equation" r:id="rId27" imgW="220968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24406042-213B-4BE5-B903-9850531EB7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686746" y="4293096"/>
                        <a:ext cx="4349750" cy="500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979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50405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600" dirty="0"/>
              <a:t>Ex: Factor each of the following trinomials:</a:t>
            </a:r>
          </a:p>
        </p:txBody>
      </p:sp>
      <p:graphicFrame>
        <p:nvGraphicFramePr>
          <p:cNvPr id="39944" name="Object 3"/>
          <p:cNvGraphicFramePr>
            <a:graphicFrameLocks noChangeAspect="1"/>
          </p:cNvGraphicFramePr>
          <p:nvPr/>
        </p:nvGraphicFramePr>
        <p:xfrm>
          <a:off x="323528" y="888777"/>
          <a:ext cx="32035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74840" imgH="482400" progId="Equation.DSMT4">
                  <p:embed/>
                </p:oleObj>
              </mc:Choice>
              <mc:Fallback>
                <p:oleObj name="Equation" r:id="rId3" imgW="3174840" imgH="482400" progId="Equation.DSMT4">
                  <p:embed/>
                  <p:pic>
                    <p:nvPicPr>
                      <p:cNvPr id="3994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888777"/>
                        <a:ext cx="32035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3"/>
          <p:cNvGraphicFramePr>
            <a:graphicFrameLocks noChangeAspect="1"/>
          </p:cNvGraphicFramePr>
          <p:nvPr/>
        </p:nvGraphicFramePr>
        <p:xfrm>
          <a:off x="4731518" y="914177"/>
          <a:ext cx="34591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429000" imgH="482400" progId="Equation.DSMT4">
                  <p:embed/>
                </p:oleObj>
              </mc:Choice>
              <mc:Fallback>
                <p:oleObj name="Equation" r:id="rId5" imgW="3429000" imgH="482400" progId="Equation.DSMT4">
                  <p:embed/>
                  <p:pic>
                    <p:nvPicPr>
                      <p:cNvPr id="3994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1518" y="914177"/>
                        <a:ext cx="34591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>
            <a:extLst>
              <a:ext uri="{FF2B5EF4-FFF2-40B4-BE49-F238E27FC236}">
                <a16:creationId xmlns:a16="http://schemas.microsoft.com/office/drawing/2014/main" id="{5FBF66DC-2DAF-4D69-BAAB-55B0B0F8A9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625" y="3644900"/>
          <a:ext cx="34655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51360" imgH="596880" progId="Equation.DSMT4">
                  <p:embed/>
                </p:oleObj>
              </mc:Choice>
              <mc:Fallback>
                <p:oleObj name="Equation" r:id="rId7" imgW="4851360" imgH="596880" progId="Equation.DSMT4">
                  <p:embed/>
                  <p:pic>
                    <p:nvPicPr>
                      <p:cNvPr id="22" name="Object 3">
                        <a:extLst>
                          <a:ext uri="{FF2B5EF4-FFF2-40B4-BE49-F238E27FC236}">
                            <a16:creationId xmlns:a16="http://schemas.microsoft.com/office/drawing/2014/main" id="{5FBF66DC-2DAF-4D69-BAAB-55B0B0F8A9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" y="3644900"/>
                        <a:ext cx="3465513" cy="425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E5D09018-166F-458F-87B6-F7B7171C57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86932" y="3645024"/>
          <a:ext cx="387350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22680" imgH="698400" progId="Equation.DSMT4">
                  <p:embed/>
                </p:oleObj>
              </mc:Choice>
              <mc:Fallback>
                <p:oleObj name="Equation" r:id="rId9" imgW="5422680" imgH="698400" progId="Equation.DSMT4">
                  <p:embed/>
                  <p:pic>
                    <p:nvPicPr>
                      <p:cNvPr id="23" name="Object 3">
                        <a:extLst>
                          <a:ext uri="{FF2B5EF4-FFF2-40B4-BE49-F238E27FC236}">
                            <a16:creationId xmlns:a16="http://schemas.microsoft.com/office/drawing/2014/main" id="{E5D09018-166F-458F-87B6-F7B7171C57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932" y="3645024"/>
                        <a:ext cx="3873500" cy="496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700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86F039-9DCC-47F7-98F4-8036B6F8ABE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23528" y="116632"/>
                <a:ext cx="8496944" cy="31683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Given that the area of a rectangle is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+23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+12</m:t>
                    </m:r>
                  </m:oMath>
                </a14:m>
                <a:r>
                  <a:rPr lang="en-CA" dirty="0"/>
                  <a:t>, then which of the following expressions is the perimeter?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a)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+23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+11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b)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+23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+13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c)</a:t>
                </a:r>
                <a:r>
                  <a:rPr lang="en-CA" b="0" dirty="0"/>
                  <a:t>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+7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d)</a:t>
                </a:r>
                <a:r>
                  <a:rPr lang="en-CA" b="0" dirty="0"/>
                  <a:t>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+14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86F039-9DCC-47F7-98F4-8036B6F8AB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23528" y="116632"/>
                <a:ext cx="8496944" cy="3168352"/>
              </a:xfrm>
              <a:blipFill>
                <a:blip r:embed="rId3"/>
                <a:stretch>
                  <a:fillRect l="-1076" t="-153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2874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l="7192"/>
          <a:stretch>
            <a:fillRect/>
          </a:stretch>
        </p:blipFill>
        <p:spPr bwMode="auto">
          <a:xfrm>
            <a:off x="323528" y="285750"/>
            <a:ext cx="6062737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37183"/>
            <a:ext cx="7499350" cy="871537"/>
          </a:xfrm>
        </p:spPr>
        <p:txBody>
          <a:bodyPr/>
          <a:lstStyle/>
          <a:p>
            <a:pPr>
              <a:defRPr/>
            </a:pPr>
            <a:r>
              <a:rPr lang="en-CA" dirty="0"/>
              <a:t>I) Factoring Trinomials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>
          <a:xfrm>
            <a:off x="395536" y="1112838"/>
            <a:ext cx="7874000" cy="981075"/>
          </a:xfrm>
        </p:spPr>
        <p:txBody>
          <a:bodyPr/>
          <a:lstStyle/>
          <a:p>
            <a:r>
              <a:rPr lang="en-CA" sz="2500"/>
              <a:t>In this section, you will be factoring trinomials where the coefficient of x</a:t>
            </a:r>
            <a:r>
              <a:rPr lang="en-CA" sz="2500" baseline="30000"/>
              <a:t>2</a:t>
            </a:r>
            <a:r>
              <a:rPr lang="en-CA" sz="2500"/>
              <a:t> is not equal to one. </a:t>
            </a:r>
          </a:p>
          <a:p>
            <a:pPr>
              <a:buFont typeface="Wingdings 2" pitchFamily="18" charset="2"/>
              <a:buNone/>
            </a:pPr>
            <a:endParaRPr lang="en-CA" sz="280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095623" y="1995488"/>
          <a:ext cx="205898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215640" progId="Equation.DSMT4">
                  <p:embed/>
                </p:oleObj>
              </mc:Choice>
              <mc:Fallback>
                <p:oleObj name="Equation" r:id="rId3" imgW="888840" imgH="21564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623" y="1995488"/>
                        <a:ext cx="2058988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4167436" y="2039938"/>
            <a:ext cx="33401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Can’t factor out the “3” like the 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previous section….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95536" y="3070225"/>
            <a:ext cx="8101012" cy="305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CA" sz="2400" dirty="0">
                <a:latin typeface="+mn-lt"/>
              </a:rPr>
              <a:t>There are 3 different methods for factoring Trinomials</a:t>
            </a:r>
          </a:p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800" dirty="0">
                <a:solidFill>
                  <a:srgbClr val="FF0000"/>
                </a:solidFill>
                <a:latin typeface="+mn-lt"/>
              </a:rPr>
              <a:t>B.U.M. Method</a:t>
            </a:r>
          </a:p>
          <a:p>
            <a:pPr marL="822325" lvl="1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400" dirty="0">
                <a:latin typeface="+mn-lt"/>
              </a:rPr>
              <a:t>Easiest, straight-forward, Long</a:t>
            </a:r>
          </a:p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800" dirty="0" err="1">
                <a:solidFill>
                  <a:srgbClr val="FF0000"/>
                </a:solidFill>
                <a:latin typeface="+mn-lt"/>
              </a:rPr>
              <a:t>Criss</a:t>
            </a:r>
            <a:r>
              <a:rPr lang="en-CA" sz="2800" dirty="0">
                <a:solidFill>
                  <a:srgbClr val="FF0000"/>
                </a:solidFill>
                <a:latin typeface="+mn-lt"/>
              </a:rPr>
              <a:t>-Cross Method</a:t>
            </a:r>
          </a:p>
          <a:p>
            <a:pPr marL="822325" lvl="1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400" dirty="0">
                <a:latin typeface="+mn-lt"/>
              </a:rPr>
              <a:t>Fast, Quick with Numbers, Hard</a:t>
            </a:r>
          </a:p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800" dirty="0">
                <a:solidFill>
                  <a:srgbClr val="FF0000"/>
                </a:solidFill>
                <a:latin typeface="+mn-lt"/>
              </a:rPr>
              <a:t>Grouping Method</a:t>
            </a:r>
          </a:p>
          <a:p>
            <a:pPr marL="822325" lvl="1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400" dirty="0">
                <a:latin typeface="+mn-lt"/>
              </a:rPr>
              <a:t>Textbook, standard method</a:t>
            </a:r>
          </a:p>
        </p:txBody>
      </p:sp>
      <p:graphicFrame>
        <p:nvGraphicFramePr>
          <p:cNvPr id="2055" name="Object 3"/>
          <p:cNvGraphicFramePr>
            <a:graphicFrameLocks noChangeAspect="1"/>
          </p:cNvGraphicFramePr>
          <p:nvPr/>
        </p:nvGraphicFramePr>
        <p:xfrm>
          <a:off x="1114673" y="2592388"/>
          <a:ext cx="20097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55520" imgH="406080" progId="Equation.DSMT4">
                  <p:embed/>
                </p:oleObj>
              </mc:Choice>
              <mc:Fallback>
                <p:oleObj name="Equation" r:id="rId5" imgW="1955520" imgH="406080" progId="Equation.DSMT4">
                  <p:embed/>
                  <p:pic>
                    <p:nvPicPr>
                      <p:cNvPr id="205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673" y="2592388"/>
                        <a:ext cx="2009775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016248" y="2076450"/>
            <a:ext cx="350838" cy="390525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1036886" y="2620963"/>
            <a:ext cx="352425" cy="390525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uild="p"/>
      <p:bldP spid="2053" grpId="0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7629"/>
            <a:ext cx="7499350" cy="727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dirty="0"/>
              <a:t>ii) BUM Method</a:t>
            </a: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759073" y="1714500"/>
          <a:ext cx="197326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55520" imgH="406080" progId="Equation.DSMT4">
                  <p:embed/>
                </p:oleObj>
              </mc:Choice>
              <mc:Fallback>
                <p:oleObj name="Equation" r:id="rId3" imgW="1955520" imgH="406080" progId="Equation.DSMT4">
                  <p:embed/>
                  <p:pic>
                    <p:nvPicPr>
                      <p:cNvPr id="307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073" y="1714500"/>
                        <a:ext cx="1973263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14623" y="1757363"/>
            <a:ext cx="282575" cy="419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502148" y="1728788"/>
            <a:ext cx="244475" cy="4476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873373" y="1465263"/>
            <a:ext cx="1684338" cy="276225"/>
          </a:xfrm>
          <a:custGeom>
            <a:avLst/>
            <a:gdLst>
              <a:gd name="T0" fmla="*/ 0 w 1633"/>
              <a:gd name="T1" fmla="*/ 275771 h 272"/>
              <a:gd name="T2" fmla="*/ 795238 w 1633"/>
              <a:gd name="T3" fmla="*/ 0 h 272"/>
              <a:gd name="T4" fmla="*/ 1684337 w 1633"/>
              <a:gd name="T5" fmla="*/ 275771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940423" y="1668463"/>
            <a:ext cx="4254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Bring the First term to the Last term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and Multiply them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709861" y="2386013"/>
          <a:ext cx="23129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98600" imgH="406080" progId="Equation.DSMT4">
                  <p:embed/>
                </p:oleObj>
              </mc:Choice>
              <mc:Fallback>
                <p:oleObj name="Equation" r:id="rId5" imgW="2298600" imgH="40608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861" y="2386013"/>
                        <a:ext cx="2312987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735261" y="3098800"/>
          <a:ext cx="22891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52400" imgH="520560" progId="Equation.DSMT4">
                  <p:embed/>
                </p:oleObj>
              </mc:Choice>
              <mc:Fallback>
                <p:oleObj name="Equation" r:id="rId7" imgW="2552400" imgH="520560" progId="Equation.DSMT4">
                  <p:embed/>
                  <p:pic>
                    <p:nvPicPr>
                      <p:cNvPr id="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261" y="3098800"/>
                        <a:ext cx="228917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940423" y="2527300"/>
            <a:ext cx="40338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Factor, two numbers that multiply to 24 and adds to -14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926136" y="3348038"/>
            <a:ext cx="4679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Bring the First term back in front of each “x”</a:t>
            </a:r>
          </a:p>
        </p:txBody>
      </p:sp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641598" y="3876675"/>
          <a:ext cx="264318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95480" imgH="520560" progId="Equation.DSMT4">
                  <p:embed/>
                </p:oleObj>
              </mc:Choice>
              <mc:Fallback>
                <p:oleObj name="Equation" r:id="rId9" imgW="2895480" imgH="520560" progId="Equation.DSMT4">
                  <p:embed/>
                  <p:pic>
                    <p:nvPicPr>
                      <p:cNvPr id="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98" y="3876675"/>
                        <a:ext cx="2643188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3897561" y="4384675"/>
            <a:ext cx="46815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Factor/Bum out any common factors in each binomial:</a:t>
            </a:r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651123" y="4508500"/>
          <a:ext cx="246856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87440" imgH="1002960" progId="Equation.DSMT4">
                  <p:embed/>
                </p:oleObj>
              </mc:Choice>
              <mc:Fallback>
                <p:oleObj name="Equation" r:id="rId11" imgW="3187440" imgH="1002960" progId="Equation.DSMT4">
                  <p:embed/>
                  <p:pic>
                    <p:nvPicPr>
                      <p:cNvPr id="1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23" y="4508500"/>
                        <a:ext cx="2468563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/>
        </p:nvGraphicFramePr>
        <p:xfrm>
          <a:off x="536823" y="5522913"/>
          <a:ext cx="2705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05040" imgH="520560" progId="Equation.DSMT4">
                  <p:embed/>
                </p:oleObj>
              </mc:Choice>
              <mc:Fallback>
                <p:oleObj name="Equation" r:id="rId13" imgW="2705040" imgH="520560" progId="Equation.DSMT4">
                  <p:embed/>
                  <p:pic>
                    <p:nvPicPr>
                      <p:cNvPr id="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23" y="5522913"/>
                        <a:ext cx="27051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8" name="TextBox 17"/>
          <p:cNvSpPr txBox="1">
            <a:spLocks noChangeArrowheads="1"/>
          </p:cNvSpPr>
          <p:nvPr/>
        </p:nvSpPr>
        <p:spPr bwMode="auto">
          <a:xfrm>
            <a:off x="395536" y="957263"/>
            <a:ext cx="7705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200"/>
              <a:t>Ex #1) Factor the following Trinomial using the BUM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2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1438"/>
            <a:ext cx="830567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3200" dirty="0"/>
              <a:t>Practice: Factor each of the following trinomials using the BUM Method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67544" y="1814513"/>
          <a:ext cx="28194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241200" progId="Equation.DSMT4">
                  <p:embed/>
                </p:oleObj>
              </mc:Choice>
              <mc:Fallback>
                <p:oleObj name="Equation" r:id="rId3" imgW="1066680" imgH="2412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814513"/>
                        <a:ext cx="281940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610419" y="5683250"/>
          <a:ext cx="277653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31560" imgH="253800" progId="Equation.DSMT4">
                  <p:embed/>
                </p:oleObj>
              </mc:Choice>
              <mc:Fallback>
                <p:oleObj name="Equation" r:id="rId5" imgW="1231560" imgH="253800" progId="Equation.DSMT4">
                  <p:embed/>
                  <p:pic>
                    <p:nvPicPr>
                      <p:cNvPr id="36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419" y="5683250"/>
                        <a:ext cx="2776537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877119" y="1858963"/>
            <a:ext cx="479425" cy="5651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898006" y="1903413"/>
            <a:ext cx="433388" cy="5492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108894" y="1582738"/>
            <a:ext cx="1974850" cy="304800"/>
          </a:xfrm>
          <a:custGeom>
            <a:avLst/>
            <a:gdLst>
              <a:gd name="T0" fmla="*/ 0 w 1633"/>
              <a:gd name="T1" fmla="*/ 304804 h 272"/>
              <a:gd name="T2" fmla="*/ 932292 w 1633"/>
              <a:gd name="T3" fmla="*/ 0 h 272"/>
              <a:gd name="T4" fmla="*/ 1974620 w 1633"/>
              <a:gd name="T5" fmla="*/ 304804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905694" y="2589213"/>
          <a:ext cx="21605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45960" imgH="406080" progId="Equation.DSMT4">
                  <p:embed/>
                </p:oleObj>
              </mc:Choice>
              <mc:Fallback>
                <p:oleObj name="Equation" r:id="rId7" imgW="2145960" imgH="40608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5694" y="2589213"/>
                        <a:ext cx="2160587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897756" y="3302000"/>
          <a:ext cx="22891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52400" imgH="520560" progId="Equation.DSMT4">
                  <p:embed/>
                </p:oleObj>
              </mc:Choice>
              <mc:Fallback>
                <p:oleObj name="Equation" r:id="rId9" imgW="2552400" imgH="52056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756" y="3302000"/>
                        <a:ext cx="228917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653281" y="3978275"/>
          <a:ext cx="2944813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225600" imgH="520560" progId="Equation.DSMT4">
                  <p:embed/>
                </p:oleObj>
              </mc:Choice>
              <mc:Fallback>
                <p:oleObj name="Equation" r:id="rId11" imgW="3225600" imgH="520560" progId="Equation.DSMT4">
                  <p:embed/>
                  <p:pic>
                    <p:nvPicPr>
                      <p:cNvPr id="1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281" y="3978275"/>
                        <a:ext cx="2944813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6619" y="4711700"/>
          <a:ext cx="27241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517560" imgH="1002960" progId="Equation.DSMT4">
                  <p:embed/>
                </p:oleObj>
              </mc:Choice>
              <mc:Fallback>
                <p:oleObj name="Equation" r:id="rId13" imgW="3517560" imgH="1002960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619" y="4711700"/>
                        <a:ext cx="2724150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4456931" y="1835150"/>
          <a:ext cx="29543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17440" imgH="241200" progId="Equation.DSMT4">
                  <p:embed/>
                </p:oleObj>
              </mc:Choice>
              <mc:Fallback>
                <p:oleObj name="Equation" r:id="rId15" imgW="1117440" imgH="24120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931" y="1835150"/>
                        <a:ext cx="29543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4710931" y="5689600"/>
          <a:ext cx="283368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57120" imgH="253800" progId="Equation.DSMT4">
                  <p:embed/>
                </p:oleObj>
              </mc:Choice>
              <mc:Fallback>
                <p:oleObj name="Equation" r:id="rId17" imgW="1257120" imgH="253800" progId="Equation.DSMT4">
                  <p:embed/>
                  <p:pic>
                    <p:nvPicPr>
                      <p:cNvPr id="1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931" y="5689600"/>
                        <a:ext cx="283368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07794" y="1865313"/>
            <a:ext cx="477837" cy="5651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6851352" y="1870026"/>
            <a:ext cx="576064" cy="5508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237981" y="1589088"/>
            <a:ext cx="1974850" cy="304800"/>
          </a:xfrm>
          <a:custGeom>
            <a:avLst/>
            <a:gdLst>
              <a:gd name="T0" fmla="*/ 0 w 1633"/>
              <a:gd name="T1" fmla="*/ 304804 h 272"/>
              <a:gd name="T2" fmla="*/ 932292 w 1633"/>
              <a:gd name="T3" fmla="*/ 0 h 272"/>
              <a:gd name="T4" fmla="*/ 1974620 w 1633"/>
              <a:gd name="T5" fmla="*/ 304804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4958581" y="2597150"/>
          <a:ext cx="23145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298600" imgH="406080" progId="Equation.DSMT4">
                  <p:embed/>
                </p:oleObj>
              </mc:Choice>
              <mc:Fallback>
                <p:oleObj name="Equation" r:id="rId19" imgW="2298600" imgH="40608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8581" y="2597150"/>
                        <a:ext cx="231457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5004619" y="3308350"/>
          <a:ext cx="23352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03160" imgH="520560" progId="Equation.DSMT4">
                  <p:embed/>
                </p:oleObj>
              </mc:Choice>
              <mc:Fallback>
                <p:oleObj name="Equation" r:id="rId21" imgW="2603160" imgH="520560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619" y="3308350"/>
                        <a:ext cx="233521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/>
        </p:nvGraphicFramePr>
        <p:xfrm>
          <a:off x="4891906" y="3986213"/>
          <a:ext cx="27241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984400" imgH="520560" progId="Equation.DSMT4">
                  <p:embed/>
                </p:oleObj>
              </mc:Choice>
              <mc:Fallback>
                <p:oleObj name="Equation" r:id="rId23" imgW="2984400" imgH="520560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906" y="3986213"/>
                        <a:ext cx="2724150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/>
        </p:nvGraphicFramePr>
        <p:xfrm>
          <a:off x="4912544" y="4719638"/>
          <a:ext cx="252888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263760" imgH="1002960" progId="Equation.DSMT4">
                  <p:embed/>
                </p:oleObj>
              </mc:Choice>
              <mc:Fallback>
                <p:oleObj name="Equation" r:id="rId25" imgW="3263760" imgH="1002960" progId="Equation.DSMT4">
                  <p:embed/>
                  <p:pic>
                    <p:nvPicPr>
                      <p:cNvPr id="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2544" y="4719638"/>
                        <a:ext cx="2528887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7629"/>
            <a:ext cx="8229600" cy="7270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CA" dirty="0"/>
              <a:t>III) Grouping Method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39750" y="1126332"/>
          <a:ext cx="221138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68480" imgH="406080" progId="Equation.DSMT4">
                  <p:embed/>
                </p:oleObj>
              </mc:Choice>
              <mc:Fallback>
                <p:oleObj name="Equation" r:id="rId3" imgW="1968480" imgH="40608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126332"/>
                        <a:ext cx="2211388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74663" y="1124744"/>
            <a:ext cx="338137" cy="4937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2484438" y="1140619"/>
            <a:ext cx="273050" cy="492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067175" y="1012726"/>
            <a:ext cx="425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</a:rPr>
              <a:t>Multiply the First &amp; Last Numbers</a:t>
            </a:r>
          </a:p>
        </p:txBody>
      </p:sp>
      <p:cxnSp>
        <p:nvCxnSpPr>
          <p:cNvPr id="9" name="Elbow Connector 8"/>
          <p:cNvCxnSpPr>
            <a:stCxn id="5" idx="4"/>
          </p:cNvCxnSpPr>
          <p:nvPr/>
        </p:nvCxnSpPr>
        <p:spPr>
          <a:xfrm rot="16200000" flipH="1">
            <a:off x="546894" y="1716088"/>
            <a:ext cx="914400" cy="719138"/>
          </a:xfrm>
          <a:prstGeom prst="bentConnector3">
            <a:avLst>
              <a:gd name="adj1" fmla="val 99207"/>
            </a:avLst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420813" y="2291557"/>
          <a:ext cx="4714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9040" imgH="317160" progId="Equation.DSMT4">
                  <p:embed/>
                </p:oleObj>
              </mc:Choice>
              <mc:Fallback>
                <p:oleObj name="Equation" r:id="rId5" imgW="419040" imgH="31716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2291557"/>
                        <a:ext cx="47148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Arrow Connector 41"/>
          <p:cNvCxnSpPr/>
          <p:nvPr/>
        </p:nvCxnSpPr>
        <p:spPr>
          <a:xfrm rot="10800000" flipV="1">
            <a:off x="1887538" y="2516982"/>
            <a:ext cx="739775" cy="15875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6" idx="4"/>
          </p:cNvCxnSpPr>
          <p:nvPr/>
        </p:nvCxnSpPr>
        <p:spPr>
          <a:xfrm rot="16200000" flipV="1">
            <a:off x="2182019" y="2071688"/>
            <a:ext cx="884238" cy="63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4087813" y="1624807"/>
            <a:ext cx="4254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Find 2 numbers that MULTIPLY to 24 and ADDS to 14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232275" y="2358232"/>
          <a:ext cx="8048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63280" imgH="317160" progId="Equation.DSMT4">
                  <p:embed/>
                </p:oleObj>
              </mc:Choice>
              <mc:Fallback>
                <p:oleObj name="Equation" r:id="rId7" imgW="863280" imgH="31716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275" y="2358232"/>
                        <a:ext cx="804863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051300" y="2777332"/>
          <a:ext cx="15033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12800" imgH="520560" progId="Equation.DSMT4">
                  <p:embed/>
                </p:oleObj>
              </mc:Choice>
              <mc:Fallback>
                <p:oleObj name="Equation" r:id="rId9" imgW="1612800" imgH="52056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777332"/>
                        <a:ext cx="1503363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267200" y="3274219"/>
          <a:ext cx="663575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11000" imgH="330120" progId="Equation.DSMT4">
                  <p:embed/>
                </p:oleObj>
              </mc:Choice>
              <mc:Fallback>
                <p:oleObj name="Equation" r:id="rId11" imgW="711000" imgH="33012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274219"/>
                        <a:ext cx="663575" cy="306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4102100" y="3675857"/>
            <a:ext cx="425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Split the 14 to the two factors</a:t>
            </a: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4110038" y="4177507"/>
            <a:ext cx="425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Group the First 2 and Last 2 terms</a:t>
            </a: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4070350" y="4715669"/>
            <a:ext cx="4254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Factor out any common factors from each bracket</a:t>
            </a: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4062413" y="5539582"/>
            <a:ext cx="4570412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The Binomial is a GCF.  Factor it out</a:t>
            </a:r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755650" y="2939257"/>
          <a:ext cx="20002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68480" imgH="406080" progId="Equation.DSMT4">
                  <p:embed/>
                </p:oleObj>
              </mc:Choice>
              <mc:Fallback>
                <p:oleObj name="Equation" r:id="rId13" imgW="1968480" imgH="40608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939257"/>
                        <a:ext cx="2000250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55613" y="3590132"/>
          <a:ext cx="26273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05040" imgH="406080" progId="Equation.DSMT4">
                  <p:embed/>
                </p:oleObj>
              </mc:Choice>
              <mc:Fallback>
                <p:oleObj name="Equation" r:id="rId15" imgW="2705040" imgH="40608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3590132"/>
                        <a:ext cx="26273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47663" y="4166394"/>
          <a:ext cx="28416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288960" imgH="622080" progId="Equation.DSMT4">
                  <p:embed/>
                </p:oleObj>
              </mc:Choice>
              <mc:Fallback>
                <p:oleObj name="Equation" r:id="rId17" imgW="3288960" imgH="62208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3" y="4166394"/>
                        <a:ext cx="2841625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049901"/>
              </p:ext>
            </p:extLst>
          </p:nvPr>
        </p:nvGraphicFramePr>
        <p:xfrm>
          <a:off x="339725" y="4858544"/>
          <a:ext cx="28511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1920" imgH="520560" progId="Equation.DSMT4">
                  <p:embed/>
                </p:oleObj>
              </mc:Choice>
              <mc:Fallback>
                <p:oleObj name="Equation" r:id="rId19" imgW="3301920" imgH="520560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4858544"/>
                        <a:ext cx="285115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941389"/>
              </p:ext>
            </p:extLst>
          </p:nvPr>
        </p:nvGraphicFramePr>
        <p:xfrm>
          <a:off x="446088" y="5468938"/>
          <a:ext cx="2805112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12720" imgH="520560" progId="Equation.DSMT4">
                  <p:embed/>
                </p:oleObj>
              </mc:Choice>
              <mc:Fallback>
                <p:oleObj name="Equation" r:id="rId21" imgW="2412720" imgH="52056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8" y="5468938"/>
                        <a:ext cx="2805112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4"/>
          <p:cNvGraphicFramePr>
            <a:graphicFrameLocks noChangeAspect="1"/>
          </p:cNvGraphicFramePr>
          <p:nvPr/>
        </p:nvGraphicFramePr>
        <p:xfrm>
          <a:off x="5599113" y="2345532"/>
          <a:ext cx="2130425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86000" imgH="342720" progId="Equation.DSMT4">
                  <p:embed/>
                </p:oleObj>
              </mc:Choice>
              <mc:Fallback>
                <p:oleObj name="Equation" r:id="rId23" imgW="2286000" imgH="342720" progId="Equation.DSMT4">
                  <p:embed/>
                  <p:pic>
                    <p:nvPicPr>
                      <p:cNvPr id="51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2345532"/>
                        <a:ext cx="2130425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5" name="Object 4"/>
          <p:cNvGraphicFramePr>
            <a:graphicFrameLocks noChangeAspect="1"/>
          </p:cNvGraphicFramePr>
          <p:nvPr/>
        </p:nvGraphicFramePr>
        <p:xfrm>
          <a:off x="5580063" y="2824957"/>
          <a:ext cx="2414587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590560" imgH="342720" progId="Equation.DSMT4">
                  <p:embed/>
                </p:oleObj>
              </mc:Choice>
              <mc:Fallback>
                <p:oleObj name="Equation" r:id="rId25" imgW="2590560" imgH="342720" progId="Equation.DSMT4">
                  <p:embed/>
                  <p:pic>
                    <p:nvPicPr>
                      <p:cNvPr id="514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824957"/>
                        <a:ext cx="2414587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4"/>
          <p:cNvGraphicFramePr>
            <a:graphicFrameLocks noChangeAspect="1"/>
          </p:cNvGraphicFramePr>
          <p:nvPr/>
        </p:nvGraphicFramePr>
        <p:xfrm>
          <a:off x="5572125" y="3258344"/>
          <a:ext cx="202406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171520" imgH="342720" progId="Equation.DSMT4">
                  <p:embed/>
                </p:oleObj>
              </mc:Choice>
              <mc:Fallback>
                <p:oleObj name="Equation" r:id="rId27" imgW="2171520" imgH="342720" progId="Equation.DSMT4">
                  <p:embed/>
                  <p:pic>
                    <p:nvPicPr>
                      <p:cNvPr id="51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3258344"/>
                        <a:ext cx="2024063" cy="31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52" grpId="0"/>
      <p:bldP spid="56" grpId="0"/>
      <p:bldP spid="57" grpId="0"/>
      <p:bldP spid="58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86800" cy="922114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3200" dirty="0"/>
              <a:t>Practice: Factor each of the following using the Grouping Method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67544" y="1323975"/>
          <a:ext cx="276701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63480" imgH="482400" progId="Equation.DSMT4">
                  <p:embed/>
                </p:oleObj>
              </mc:Choice>
              <mc:Fallback>
                <p:oleObj name="Equation" r:id="rId3" imgW="2463480" imgH="4824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323975"/>
                        <a:ext cx="2767013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973957" y="1331913"/>
            <a:ext cx="338137" cy="49371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2983732" y="1347788"/>
            <a:ext cx="273050" cy="492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cxnSp>
        <p:nvCxnSpPr>
          <p:cNvPr id="27" name="Elbow Connector 26"/>
          <p:cNvCxnSpPr>
            <a:stCxn id="25" idx="4"/>
          </p:cNvCxnSpPr>
          <p:nvPr/>
        </p:nvCxnSpPr>
        <p:spPr>
          <a:xfrm rot="16200000" flipH="1">
            <a:off x="928713" y="2040731"/>
            <a:ext cx="901700" cy="471488"/>
          </a:xfrm>
          <a:prstGeom prst="bentConnector3">
            <a:avLst>
              <a:gd name="adj1" fmla="val 99711"/>
            </a:avLst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3"/>
          <p:cNvGraphicFramePr>
            <a:graphicFrameLocks noChangeAspect="1"/>
          </p:cNvGraphicFramePr>
          <p:nvPr/>
        </p:nvGraphicFramePr>
        <p:xfrm>
          <a:off x="1697857" y="2524125"/>
          <a:ext cx="70008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22080" imgH="330120" progId="Equation.DSMT4">
                  <p:embed/>
                </p:oleObj>
              </mc:Choice>
              <mc:Fallback>
                <p:oleObj name="Equation" r:id="rId5" imgW="622080" imgH="330120" progId="Equation.DSMT4">
                  <p:embed/>
                  <p:pic>
                    <p:nvPicPr>
                      <p:cNvPr id="2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857" y="2524125"/>
                        <a:ext cx="700087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/>
          <p:cNvCxnSpPr/>
          <p:nvPr/>
        </p:nvCxnSpPr>
        <p:spPr>
          <a:xfrm rot="10800000" flipV="1">
            <a:off x="2386832" y="2724150"/>
            <a:ext cx="739775" cy="15875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26" idx="4"/>
          </p:cNvCxnSpPr>
          <p:nvPr/>
        </p:nvCxnSpPr>
        <p:spPr>
          <a:xfrm rot="16200000" flipV="1">
            <a:off x="2681313" y="2278857"/>
            <a:ext cx="884237" cy="63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7"/>
          <p:cNvGraphicFramePr>
            <a:graphicFrameLocks noChangeAspect="1"/>
          </p:cNvGraphicFramePr>
          <p:nvPr/>
        </p:nvGraphicFramePr>
        <p:xfrm>
          <a:off x="1256532" y="3146425"/>
          <a:ext cx="187166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41400" imgH="406080" progId="Equation.DSMT4">
                  <p:embed/>
                </p:oleObj>
              </mc:Choice>
              <mc:Fallback>
                <p:oleObj name="Equation" r:id="rId7" imgW="1841400" imgH="406080" progId="Equation.DSMT4">
                  <p:embed/>
                  <p:pic>
                    <p:nvPicPr>
                      <p:cNvPr id="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532" y="3146425"/>
                        <a:ext cx="1871662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8"/>
          <p:cNvGraphicFramePr>
            <a:graphicFrameLocks noChangeAspect="1"/>
          </p:cNvGraphicFramePr>
          <p:nvPr/>
        </p:nvGraphicFramePr>
        <p:xfrm>
          <a:off x="875532" y="3797300"/>
          <a:ext cx="27876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69920" imgH="406080" progId="Equation.DSMT4">
                  <p:embed/>
                </p:oleObj>
              </mc:Choice>
              <mc:Fallback>
                <p:oleObj name="Equation" r:id="rId9" imgW="2869920" imgH="406080" progId="Equation.DSMT4">
                  <p:embed/>
                  <p:pic>
                    <p:nvPicPr>
                      <p:cNvPr id="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532" y="3797300"/>
                        <a:ext cx="278765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9"/>
          <p:cNvGraphicFramePr>
            <a:graphicFrameLocks noChangeAspect="1"/>
          </p:cNvGraphicFramePr>
          <p:nvPr/>
        </p:nvGraphicFramePr>
        <p:xfrm>
          <a:off x="775519" y="4373563"/>
          <a:ext cx="29845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54200" imgH="622080" progId="Equation.DSMT4">
                  <p:embed/>
                </p:oleObj>
              </mc:Choice>
              <mc:Fallback>
                <p:oleObj name="Equation" r:id="rId11" imgW="3454200" imgH="622080" progId="Equation.DSMT4">
                  <p:embed/>
                  <p:pic>
                    <p:nvPicPr>
                      <p:cNvPr id="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519" y="4373563"/>
                        <a:ext cx="29845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0"/>
          <p:cNvGraphicFramePr>
            <a:graphicFrameLocks noChangeAspect="1"/>
          </p:cNvGraphicFramePr>
          <p:nvPr/>
        </p:nvGraphicFramePr>
        <p:xfrm>
          <a:off x="796157" y="5065713"/>
          <a:ext cx="294005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03440" imgH="520560" progId="Equation.DSMT4">
                  <p:embed/>
                </p:oleObj>
              </mc:Choice>
              <mc:Fallback>
                <p:oleObj name="Equation" r:id="rId13" imgW="3403440" imgH="520560" progId="Equation.DSMT4">
                  <p:embed/>
                  <p:pic>
                    <p:nvPicPr>
                      <p:cNvPr id="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157" y="5065713"/>
                        <a:ext cx="2940050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1"/>
          <p:cNvGraphicFramePr>
            <a:graphicFrameLocks noChangeAspect="1"/>
          </p:cNvGraphicFramePr>
          <p:nvPr/>
        </p:nvGraphicFramePr>
        <p:xfrm>
          <a:off x="759644" y="5721350"/>
          <a:ext cx="28638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63480" imgH="520560" progId="Equation.DSMT4">
                  <p:embed/>
                </p:oleObj>
              </mc:Choice>
              <mc:Fallback>
                <p:oleObj name="Equation" r:id="rId15" imgW="2463480" imgH="520560" progId="Equation.DSMT4">
                  <p:embed/>
                  <p:pic>
                    <p:nvPicPr>
                      <p:cNvPr id="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44" y="5721350"/>
                        <a:ext cx="2863850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2"/>
          <p:cNvGraphicFramePr>
            <a:graphicFrameLocks noChangeAspect="1"/>
          </p:cNvGraphicFramePr>
          <p:nvPr/>
        </p:nvGraphicFramePr>
        <p:xfrm>
          <a:off x="4857750" y="1306513"/>
          <a:ext cx="28384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27200" imgH="482400" progId="Equation.DSMT4">
                  <p:embed/>
                </p:oleObj>
              </mc:Choice>
              <mc:Fallback>
                <p:oleObj name="Equation" r:id="rId17" imgW="2527200" imgH="482400" progId="Equation.DSMT4">
                  <p:embed/>
                  <p:pic>
                    <p:nvPicPr>
                      <p:cNvPr id="61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1306513"/>
                        <a:ext cx="283845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5430838" y="1314450"/>
            <a:ext cx="338137" cy="4937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7299325" y="1330325"/>
            <a:ext cx="414338" cy="492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cxnSp>
        <p:nvCxnSpPr>
          <p:cNvPr id="43" name="Elbow Connector 42"/>
          <p:cNvCxnSpPr>
            <a:stCxn id="40" idx="4"/>
          </p:cNvCxnSpPr>
          <p:nvPr/>
        </p:nvCxnSpPr>
        <p:spPr>
          <a:xfrm rot="16200000" flipH="1">
            <a:off x="5385594" y="2023269"/>
            <a:ext cx="901700" cy="471488"/>
          </a:xfrm>
          <a:prstGeom prst="bentConnector3">
            <a:avLst>
              <a:gd name="adj1" fmla="val 99711"/>
            </a:avLst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3"/>
          <p:cNvGraphicFramePr>
            <a:graphicFrameLocks noChangeAspect="1"/>
          </p:cNvGraphicFramePr>
          <p:nvPr/>
        </p:nvGraphicFramePr>
        <p:xfrm>
          <a:off x="6154738" y="2511425"/>
          <a:ext cx="7000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2080" imgH="317160" progId="Equation.DSMT4">
                  <p:embed/>
                </p:oleObj>
              </mc:Choice>
              <mc:Fallback>
                <p:oleObj name="Equation" r:id="rId19" imgW="622080" imgH="317160" progId="Equation.DSMT4">
                  <p:embed/>
                  <p:pic>
                    <p:nvPicPr>
                      <p:cNvPr id="4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8" y="2511425"/>
                        <a:ext cx="70008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Arrow Connector 45"/>
          <p:cNvCxnSpPr/>
          <p:nvPr/>
        </p:nvCxnSpPr>
        <p:spPr>
          <a:xfrm rot="10800000" flipV="1">
            <a:off x="6843713" y="2706688"/>
            <a:ext cx="739775" cy="15875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41" idx="5"/>
          </p:cNvCxnSpPr>
          <p:nvPr/>
        </p:nvCxnSpPr>
        <p:spPr>
          <a:xfrm rot="5400000" flipH="1" flipV="1">
            <a:off x="7139781" y="2193132"/>
            <a:ext cx="957263" cy="698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7"/>
          <p:cNvGraphicFramePr>
            <a:graphicFrameLocks noChangeAspect="1"/>
          </p:cNvGraphicFramePr>
          <p:nvPr/>
        </p:nvGraphicFramePr>
        <p:xfrm>
          <a:off x="5654675" y="3128963"/>
          <a:ext cx="1989138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55520" imgH="406080" progId="Equation.DSMT4">
                  <p:embed/>
                </p:oleObj>
              </mc:Choice>
              <mc:Fallback>
                <p:oleObj name="Equation" r:id="rId21" imgW="1955520" imgH="406080" progId="Equation.DSMT4">
                  <p:embed/>
                  <p:pic>
                    <p:nvPicPr>
                      <p:cNvPr id="4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4675" y="3128963"/>
                        <a:ext cx="1989138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8"/>
          <p:cNvGraphicFramePr>
            <a:graphicFrameLocks noChangeAspect="1"/>
          </p:cNvGraphicFramePr>
          <p:nvPr/>
        </p:nvGraphicFramePr>
        <p:xfrm>
          <a:off x="5302250" y="3733800"/>
          <a:ext cx="25669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41320" imgH="406080" progId="Equation.DSMT4">
                  <p:embed/>
                </p:oleObj>
              </mc:Choice>
              <mc:Fallback>
                <p:oleObj name="Equation" r:id="rId23" imgW="2641320" imgH="406080" progId="Equation.DSMT4">
                  <p:embed/>
                  <p:pic>
                    <p:nvPicPr>
                      <p:cNvPr id="4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3733800"/>
                        <a:ext cx="25669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9"/>
          <p:cNvGraphicFramePr>
            <a:graphicFrameLocks noChangeAspect="1"/>
          </p:cNvGraphicFramePr>
          <p:nvPr/>
        </p:nvGraphicFramePr>
        <p:xfrm>
          <a:off x="5324475" y="4356100"/>
          <a:ext cx="26765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098520" imgH="622080" progId="Equation.DSMT4">
                  <p:embed/>
                </p:oleObj>
              </mc:Choice>
              <mc:Fallback>
                <p:oleObj name="Equation" r:id="rId25" imgW="3098520" imgH="622080" progId="Equation.DSMT4">
                  <p:embed/>
                  <p:pic>
                    <p:nvPicPr>
                      <p:cNvPr id="5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4356100"/>
                        <a:ext cx="2676525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0"/>
          <p:cNvGraphicFramePr>
            <a:graphicFrameLocks noChangeAspect="1"/>
          </p:cNvGraphicFramePr>
          <p:nvPr/>
        </p:nvGraphicFramePr>
        <p:xfrm>
          <a:off x="5327650" y="5048250"/>
          <a:ext cx="266700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085920" imgH="520560" progId="Equation.DSMT4">
                  <p:embed/>
                </p:oleObj>
              </mc:Choice>
              <mc:Fallback>
                <p:oleObj name="Equation" r:id="rId27" imgW="3085920" imgH="520560" progId="Equation.DSMT4">
                  <p:embed/>
                  <p:pic>
                    <p:nvPicPr>
                      <p:cNvPr id="5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650" y="5048250"/>
                        <a:ext cx="266700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1"/>
          <p:cNvGraphicFramePr>
            <a:graphicFrameLocks noChangeAspect="1"/>
          </p:cNvGraphicFramePr>
          <p:nvPr/>
        </p:nvGraphicFramePr>
        <p:xfrm>
          <a:off x="5330825" y="5703888"/>
          <a:ext cx="256857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209680" imgH="520560" progId="Equation.DSMT4">
                  <p:embed/>
                </p:oleObj>
              </mc:Choice>
              <mc:Fallback>
                <p:oleObj name="Equation" r:id="rId29" imgW="2209680" imgH="520560" progId="Equation.DSMT4">
                  <p:embed/>
                  <p:pic>
                    <p:nvPicPr>
                      <p:cNvPr id="5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5" y="5703888"/>
                        <a:ext cx="2568575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40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8607"/>
            <a:ext cx="7862888" cy="900113"/>
          </a:xfrm>
        </p:spPr>
        <p:txBody>
          <a:bodyPr/>
          <a:lstStyle/>
          <a:p>
            <a:pPr algn="l" eaLnBrk="1" hangingPunct="1"/>
            <a:r>
              <a:rPr lang="en-CA" dirty="0"/>
              <a:t>IV) Criss-Cross Method</a:t>
            </a:r>
          </a:p>
        </p:txBody>
      </p:sp>
      <p:graphicFrame>
        <p:nvGraphicFramePr>
          <p:cNvPr id="717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01625" y="1355725"/>
          <a:ext cx="25654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45960" imgH="406080" progId="Equation.DSMT4">
                  <p:embed/>
                </p:oleObj>
              </mc:Choice>
              <mc:Fallback>
                <p:oleObj name="Equation" r:id="rId3" imgW="2145960" imgH="406080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1355725"/>
                        <a:ext cx="25654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301625" y="1284288"/>
            <a:ext cx="506413" cy="642937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2433638" y="1363663"/>
            <a:ext cx="511175" cy="558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513138" y="1263650"/>
            <a:ext cx="5630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Pick 2 numbers that multiply to the FIRST  term</a:t>
            </a:r>
          </a:p>
        </p:txBody>
      </p:sp>
      <p:graphicFrame>
        <p:nvGraphicFramePr>
          <p:cNvPr id="14350" name="Object 3"/>
          <p:cNvGraphicFramePr>
            <a:graphicFrameLocks noChangeAspect="1"/>
          </p:cNvGraphicFramePr>
          <p:nvPr/>
        </p:nvGraphicFramePr>
        <p:xfrm>
          <a:off x="158750" y="2468563"/>
          <a:ext cx="19843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40" imgH="1002960" progId="Equation.DSMT4">
                  <p:embed/>
                </p:oleObj>
              </mc:Choice>
              <mc:Fallback>
                <p:oleObj name="Equation" r:id="rId5" imgW="215640" imgH="1002960" progId="Equation.DSMT4">
                  <p:embed/>
                  <p:pic>
                    <p:nvPicPr>
                      <p:cNvPr id="143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2468563"/>
                        <a:ext cx="198438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357188" y="2611438"/>
            <a:ext cx="714375" cy="5000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2" name="Object 4"/>
          <p:cNvGraphicFramePr>
            <a:graphicFrameLocks noChangeAspect="1"/>
          </p:cNvGraphicFramePr>
          <p:nvPr/>
        </p:nvGraphicFramePr>
        <p:xfrm>
          <a:off x="1358900" y="2468563"/>
          <a:ext cx="785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7000" imgH="330120" progId="Equation.DSMT4">
                  <p:embed/>
                </p:oleObj>
              </mc:Choice>
              <mc:Fallback>
                <p:oleObj name="Equation" r:id="rId7" imgW="927000" imgH="330120" progId="Equation.DSMT4">
                  <p:embed/>
                  <p:pic>
                    <p:nvPicPr>
                      <p:cNvPr id="143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2468563"/>
                        <a:ext cx="785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357188" y="2682875"/>
            <a:ext cx="571500" cy="428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4" name="Object 5"/>
          <p:cNvGraphicFramePr>
            <a:graphicFrameLocks noChangeAspect="1"/>
          </p:cNvGraphicFramePr>
          <p:nvPr/>
        </p:nvGraphicFramePr>
        <p:xfrm>
          <a:off x="1398588" y="3335338"/>
          <a:ext cx="7143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12520" imgH="419040" progId="Equation.DSMT4">
                  <p:embed/>
                </p:oleObj>
              </mc:Choice>
              <mc:Fallback>
                <p:oleObj name="Equation" r:id="rId9" imgW="812520" imgH="419040" progId="Equation.DSMT4">
                  <p:embed/>
                  <p:pic>
                    <p:nvPicPr>
                      <p:cNvPr id="1435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588" y="3335338"/>
                        <a:ext cx="714375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5" name="Object 6"/>
          <p:cNvGraphicFramePr>
            <a:graphicFrameLocks noChangeAspect="1"/>
          </p:cNvGraphicFramePr>
          <p:nvPr/>
        </p:nvGraphicFramePr>
        <p:xfrm>
          <a:off x="2727325" y="2509838"/>
          <a:ext cx="1841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1002960" progId="Equation.DSMT4">
                  <p:embed/>
                </p:oleObj>
              </mc:Choice>
              <mc:Fallback>
                <p:oleObj name="Equation" r:id="rId11" imgW="215640" imgH="1002960" progId="Equation.DSMT4">
                  <p:embed/>
                  <p:pic>
                    <p:nvPicPr>
                      <p:cNvPr id="1435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2509838"/>
                        <a:ext cx="18415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2933700" y="2682875"/>
            <a:ext cx="477838" cy="4953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7" name="Object 7"/>
          <p:cNvGraphicFramePr>
            <a:graphicFrameLocks noChangeAspect="1"/>
          </p:cNvGraphicFramePr>
          <p:nvPr/>
        </p:nvGraphicFramePr>
        <p:xfrm>
          <a:off x="3875088" y="2544763"/>
          <a:ext cx="56515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11000" imgH="330120" progId="Equation.DSMT4">
                  <p:embed/>
                </p:oleObj>
              </mc:Choice>
              <mc:Fallback>
                <p:oleObj name="Equation" r:id="rId13" imgW="711000" imgH="330120" progId="Equation.DSMT4">
                  <p:embed/>
                  <p:pic>
                    <p:nvPicPr>
                      <p:cNvPr id="1435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2544763"/>
                        <a:ext cx="56515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8" name="Line 22"/>
          <p:cNvSpPr>
            <a:spLocks noChangeShapeType="1"/>
          </p:cNvSpPr>
          <p:nvPr/>
        </p:nvSpPr>
        <p:spPr bwMode="auto">
          <a:xfrm flipV="1">
            <a:off x="2957513" y="2714625"/>
            <a:ext cx="569912" cy="4476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9" name="Object 8"/>
          <p:cNvGraphicFramePr>
            <a:graphicFrameLocks noChangeAspect="1"/>
          </p:cNvGraphicFramePr>
          <p:nvPr/>
        </p:nvGraphicFramePr>
        <p:xfrm>
          <a:off x="3924300" y="3362325"/>
          <a:ext cx="787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87320" imgH="419040" progId="Equation.DSMT4">
                  <p:embed/>
                </p:oleObj>
              </mc:Choice>
              <mc:Fallback>
                <p:oleObj name="Equation" r:id="rId15" imgW="787320" imgH="419040" progId="Equation.DSMT4">
                  <p:embed/>
                  <p:pic>
                    <p:nvPicPr>
                      <p:cNvPr id="1435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362325"/>
                        <a:ext cx="7874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0" name="Object 9"/>
          <p:cNvGraphicFramePr>
            <a:graphicFrameLocks noChangeAspect="1"/>
          </p:cNvGraphicFramePr>
          <p:nvPr/>
        </p:nvGraphicFramePr>
        <p:xfrm>
          <a:off x="693738" y="4592638"/>
          <a:ext cx="1371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71600" imgH="698400" progId="Equation.DSMT4">
                  <p:embed/>
                </p:oleObj>
              </mc:Choice>
              <mc:Fallback>
                <p:oleObj name="Equation" r:id="rId17" imgW="1371600" imgH="698400" progId="Equation.DSMT4">
                  <p:embed/>
                  <p:pic>
                    <p:nvPicPr>
                      <p:cNvPr id="1436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4592638"/>
                        <a:ext cx="1371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4067175" y="4522788"/>
            <a:ext cx="482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Numbers on the left go in front of each bracket</a:t>
            </a:r>
          </a:p>
        </p:txBody>
      </p:sp>
      <p:graphicFrame>
        <p:nvGraphicFramePr>
          <p:cNvPr id="14364" name="Object 10"/>
          <p:cNvGraphicFramePr>
            <a:graphicFrameLocks noChangeAspect="1"/>
          </p:cNvGraphicFramePr>
          <p:nvPr/>
        </p:nvGraphicFramePr>
        <p:xfrm>
          <a:off x="709613" y="5421313"/>
          <a:ext cx="13906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06360" imgH="520560" progId="Equation.DSMT4">
                  <p:embed/>
                </p:oleObj>
              </mc:Choice>
              <mc:Fallback>
                <p:oleObj name="Equation" r:id="rId19" imgW="1206360" imgH="520560" progId="Equation.DSMT4">
                  <p:embed/>
                  <p:pic>
                    <p:nvPicPr>
                      <p:cNvPr id="1436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3" y="5421313"/>
                        <a:ext cx="139065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4067175" y="5373688"/>
            <a:ext cx="47529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Numbers that were multiplied together can not go in the same bracket</a:t>
            </a:r>
          </a:p>
        </p:txBody>
      </p:sp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390650" y="2960688"/>
          <a:ext cx="614363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72840" imgH="330120" progId="Equation.DSMT4">
                  <p:embed/>
                </p:oleObj>
              </mc:Choice>
              <mc:Fallback>
                <p:oleObj name="Equation" r:id="rId21" imgW="672840" imgH="330120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2960688"/>
                        <a:ext cx="614363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3497263" y="1811338"/>
            <a:ext cx="5835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Pick 2 numbers that multiply to the LAST  term</a:t>
            </a:r>
          </a:p>
        </p:txBody>
      </p:sp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928688" y="2468563"/>
          <a:ext cx="3587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19040" imgH="1002960" progId="Equation.DSMT4">
                  <p:embed/>
                </p:oleObj>
              </mc:Choice>
              <mc:Fallback>
                <p:oleObj name="Equation" r:id="rId23" imgW="419040" imgH="1002960" progId="Equation.DSMT4">
                  <p:embed/>
                  <p:pic>
                    <p:nvPicPr>
                      <p:cNvPr id="2254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2468563"/>
                        <a:ext cx="358775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3427413" y="2509838"/>
          <a:ext cx="3714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31640" imgH="1002960" progId="Equation.DSMT4">
                  <p:embed/>
                </p:oleObj>
              </mc:Choice>
              <mc:Fallback>
                <p:oleObj name="Equation" r:id="rId25" imgW="431640" imgH="100296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2509838"/>
                        <a:ext cx="3714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3897313" y="3019425"/>
          <a:ext cx="688975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14400" imgH="330120" progId="Equation.DSMT4">
                  <p:embed/>
                </p:oleObj>
              </mc:Choice>
              <mc:Fallback>
                <p:oleObj name="Equation" r:id="rId27" imgW="914400" imgH="330120" progId="Equation.DSMT4">
                  <p:embed/>
                  <p:pic>
                    <p:nvPicPr>
                      <p:cNvPr id="41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3" y="3019425"/>
                        <a:ext cx="688975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2" name="TextBox 25"/>
          <p:cNvSpPr txBox="1">
            <a:spLocks noChangeArrowheads="1"/>
          </p:cNvSpPr>
          <p:nvPr/>
        </p:nvSpPr>
        <p:spPr bwMode="auto">
          <a:xfrm>
            <a:off x="5603875" y="2474913"/>
            <a:ext cx="2749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000">
                <a:solidFill>
                  <a:srgbClr val="FF0000"/>
                </a:solidFill>
              </a:rPr>
              <a:t>Multiply sides ways or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Criss-Cross</a:t>
            </a:r>
          </a:p>
        </p:txBody>
      </p:sp>
      <p:sp>
        <p:nvSpPr>
          <p:cNvPr id="4123" name="TextBox 26"/>
          <p:cNvSpPr txBox="1">
            <a:spLocks noChangeArrowheads="1"/>
          </p:cNvSpPr>
          <p:nvPr/>
        </p:nvSpPr>
        <p:spPr bwMode="auto">
          <a:xfrm>
            <a:off x="5602288" y="3427413"/>
            <a:ext cx="25066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000">
                <a:solidFill>
                  <a:srgbClr val="FF0000"/>
                </a:solidFill>
              </a:rPr>
              <a:t>The sum must equal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the middle term</a:t>
            </a:r>
          </a:p>
        </p:txBody>
      </p:sp>
      <p:sp>
        <p:nvSpPr>
          <p:cNvPr id="28" name="Line 20"/>
          <p:cNvSpPr>
            <a:spLocks noChangeShapeType="1"/>
          </p:cNvSpPr>
          <p:nvPr/>
        </p:nvSpPr>
        <p:spPr bwMode="auto">
          <a:xfrm>
            <a:off x="374650" y="2633663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30" name="Line 20"/>
          <p:cNvSpPr>
            <a:spLocks noChangeShapeType="1"/>
          </p:cNvSpPr>
          <p:nvPr/>
        </p:nvSpPr>
        <p:spPr bwMode="auto">
          <a:xfrm>
            <a:off x="371475" y="3111500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306513" y="2514600"/>
          <a:ext cx="725487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14400" imgH="317160" progId="Equation.DSMT4">
                  <p:embed/>
                </p:oleObj>
              </mc:Choice>
              <mc:Fallback>
                <p:oleObj name="Equation" r:id="rId29" imgW="914400" imgH="317160" progId="Equation.DSMT4">
                  <p:embed/>
                  <p:pic>
                    <p:nvPicPr>
                      <p:cNvPr id="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3" y="2514600"/>
                        <a:ext cx="725487" cy="250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14"/>
          <p:cNvGraphicFramePr>
            <a:graphicFrameLocks noChangeAspect="1"/>
          </p:cNvGraphicFramePr>
          <p:nvPr/>
        </p:nvGraphicFramePr>
        <p:xfrm>
          <a:off x="1300163" y="2984500"/>
          <a:ext cx="57150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60240" imgH="330120" progId="Equation.DSMT4">
                  <p:embed/>
                </p:oleObj>
              </mc:Choice>
              <mc:Fallback>
                <p:oleObj name="Equation" r:id="rId31" imgW="660240" imgH="330120" progId="Equation.DSMT4">
                  <p:embed/>
                  <p:pic>
                    <p:nvPicPr>
                      <p:cNvPr id="412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163" y="2984500"/>
                        <a:ext cx="571500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1398588" y="3306763"/>
          <a:ext cx="901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01440" imgH="431640" progId="Equation.DSMT4">
                  <p:embed/>
                </p:oleObj>
              </mc:Choice>
              <mc:Fallback>
                <p:oleObj name="Equation" r:id="rId33" imgW="901440" imgH="431640" progId="Equation.DSMT4">
                  <p:embed/>
                  <p:pic>
                    <p:nvPicPr>
                      <p:cNvPr id="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588" y="3306763"/>
                        <a:ext cx="901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2019300" y="4583113"/>
          <a:ext cx="138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84200" imgH="698400" progId="Equation.DSMT4">
                  <p:embed/>
                </p:oleObj>
              </mc:Choice>
              <mc:Fallback>
                <p:oleObj name="Equation" r:id="rId35" imgW="1384200" imgH="698400" progId="Equation.DSMT4">
                  <p:embed/>
                  <p:pic>
                    <p:nvPicPr>
                      <p:cNvPr id="4127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4583113"/>
                        <a:ext cx="1384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/>
        </p:nvGraphicFramePr>
        <p:xfrm>
          <a:off x="2033588" y="5446713"/>
          <a:ext cx="123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31560" imgH="520560" progId="Equation.DSMT4">
                  <p:embed/>
                </p:oleObj>
              </mc:Choice>
              <mc:Fallback>
                <p:oleObj name="Equation" r:id="rId37" imgW="1231560" imgH="520560" progId="Equation.DSMT4">
                  <p:embed/>
                  <p:pic>
                    <p:nvPicPr>
                      <p:cNvPr id="4128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8" y="5446713"/>
                        <a:ext cx="1231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  <p:bldP spid="14345" grpId="0"/>
      <p:bldP spid="14351" grpId="0" animBg="1"/>
      <p:bldP spid="14351" grpId="1" animBg="1"/>
      <p:bldP spid="14353" grpId="0" animBg="1"/>
      <p:bldP spid="14353" grpId="1" animBg="1"/>
      <p:bldP spid="14356" grpId="0" animBg="1"/>
      <p:bldP spid="14358" grpId="0" animBg="1"/>
      <p:bldP spid="14361" grpId="0"/>
      <p:bldP spid="14365" grpId="0"/>
      <p:bldP spid="22" grpId="0"/>
      <p:bldP spid="4122" grpId="0"/>
      <p:bldP spid="4123" grpId="0"/>
      <p:bldP spid="28" grpId="0" animBg="1"/>
      <p:bldP spid="28" grpId="1" animBg="1"/>
      <p:bldP spid="30" grpId="0" animBg="1"/>
      <p:bldP spid="3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0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" y="309563"/>
            <a:ext cx="7862888" cy="90011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CA" sz="3000"/>
              <a:t>Practice: Factor the following using the Criss-Cross Method</a:t>
            </a:r>
          </a:p>
        </p:txBody>
      </p:sp>
      <p:graphicFrame>
        <p:nvGraphicFramePr>
          <p:cNvPr id="819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403225" y="1358900"/>
          <a:ext cx="25654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71520" imgH="406080" progId="Equation.DSMT4">
                  <p:embed/>
                </p:oleObj>
              </mc:Choice>
              <mc:Fallback>
                <p:oleObj name="Equation" r:id="rId3" imgW="2171520" imgH="406080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" y="1358900"/>
                        <a:ext cx="25654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301625" y="1393825"/>
            <a:ext cx="381000" cy="47783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2481263" y="1363663"/>
            <a:ext cx="463550" cy="49371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14350" name="Object 3"/>
          <p:cNvGraphicFramePr>
            <a:graphicFrameLocks noChangeAspect="1"/>
          </p:cNvGraphicFramePr>
          <p:nvPr/>
        </p:nvGraphicFramePr>
        <p:xfrm>
          <a:off x="195263" y="2085975"/>
          <a:ext cx="2095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600" imgH="1002960" progId="Equation.DSMT4">
                  <p:embed/>
                </p:oleObj>
              </mc:Choice>
              <mc:Fallback>
                <p:oleObj name="Equation" r:id="rId5" imgW="228600" imgH="1002960" progId="Equation.DSMT4">
                  <p:embed/>
                  <p:pic>
                    <p:nvPicPr>
                      <p:cNvPr id="143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2085975"/>
                        <a:ext cx="20955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398463" y="2228850"/>
            <a:ext cx="714375" cy="5000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2" name="Object 4"/>
          <p:cNvGraphicFramePr>
            <a:graphicFrameLocks noChangeAspect="1"/>
          </p:cNvGraphicFramePr>
          <p:nvPr/>
        </p:nvGraphicFramePr>
        <p:xfrm>
          <a:off x="1360488" y="2090738"/>
          <a:ext cx="57150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72840" imgH="317160" progId="Equation.DSMT4">
                  <p:embed/>
                </p:oleObj>
              </mc:Choice>
              <mc:Fallback>
                <p:oleObj name="Equation" r:id="rId7" imgW="672840" imgH="317160" progId="Equation.DSMT4">
                  <p:embed/>
                  <p:pic>
                    <p:nvPicPr>
                      <p:cNvPr id="143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2090738"/>
                        <a:ext cx="571500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398463" y="2300288"/>
            <a:ext cx="571500" cy="428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4" name="Object 5"/>
          <p:cNvGraphicFramePr>
            <a:graphicFrameLocks noChangeAspect="1"/>
          </p:cNvGraphicFramePr>
          <p:nvPr/>
        </p:nvGraphicFramePr>
        <p:xfrm>
          <a:off x="1409700" y="2952750"/>
          <a:ext cx="7477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680" imgH="419040" progId="Equation.DSMT4">
                  <p:embed/>
                </p:oleObj>
              </mc:Choice>
              <mc:Fallback>
                <p:oleObj name="Equation" r:id="rId9" imgW="850680" imgH="419040" progId="Equation.DSMT4">
                  <p:embed/>
                  <p:pic>
                    <p:nvPicPr>
                      <p:cNvPr id="1435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2952750"/>
                        <a:ext cx="747713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5" name="Object 6"/>
          <p:cNvGraphicFramePr>
            <a:graphicFrameLocks noChangeAspect="1"/>
          </p:cNvGraphicFramePr>
          <p:nvPr/>
        </p:nvGraphicFramePr>
        <p:xfrm>
          <a:off x="2271713" y="2073275"/>
          <a:ext cx="1952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8600" imgH="1002960" progId="Equation.DSMT4">
                  <p:embed/>
                </p:oleObj>
              </mc:Choice>
              <mc:Fallback>
                <p:oleObj name="Equation" r:id="rId11" imgW="228600" imgH="1002960" progId="Equation.DSMT4">
                  <p:embed/>
                  <p:pic>
                    <p:nvPicPr>
                      <p:cNvPr id="1435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2073275"/>
                        <a:ext cx="195262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2482850" y="2246313"/>
            <a:ext cx="4508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7" name="Object 7"/>
          <p:cNvGraphicFramePr>
            <a:graphicFrameLocks noChangeAspect="1"/>
          </p:cNvGraphicFramePr>
          <p:nvPr/>
        </p:nvGraphicFramePr>
        <p:xfrm>
          <a:off x="3427413" y="2584450"/>
          <a:ext cx="725487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14400" imgH="330120" progId="Equation.DSMT4">
                  <p:embed/>
                </p:oleObj>
              </mc:Choice>
              <mc:Fallback>
                <p:oleObj name="Equation" r:id="rId13" imgW="914400" imgH="330120" progId="Equation.DSMT4">
                  <p:embed/>
                  <p:pic>
                    <p:nvPicPr>
                      <p:cNvPr id="1435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2584450"/>
                        <a:ext cx="725487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2506663" y="2725738"/>
            <a:ext cx="4270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9" name="Object 8"/>
          <p:cNvGraphicFramePr>
            <a:graphicFrameLocks noChangeAspect="1"/>
          </p:cNvGraphicFramePr>
          <p:nvPr/>
        </p:nvGraphicFramePr>
        <p:xfrm>
          <a:off x="3457575" y="2894013"/>
          <a:ext cx="827088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91880" imgH="431640" progId="Equation.DSMT4">
                  <p:embed/>
                </p:oleObj>
              </mc:Choice>
              <mc:Fallback>
                <p:oleObj name="Equation" r:id="rId15" imgW="1091880" imgH="431640" progId="Equation.DSMT4">
                  <p:embed/>
                  <p:pic>
                    <p:nvPicPr>
                      <p:cNvPr id="1435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2894013"/>
                        <a:ext cx="827088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0" name="Object 9"/>
          <p:cNvGraphicFramePr>
            <a:graphicFrameLocks noChangeAspect="1"/>
          </p:cNvGraphicFramePr>
          <p:nvPr/>
        </p:nvGraphicFramePr>
        <p:xfrm>
          <a:off x="327025" y="3636963"/>
          <a:ext cx="139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0" imgH="698400" progId="Equation.DSMT4">
                  <p:embed/>
                </p:oleObj>
              </mc:Choice>
              <mc:Fallback>
                <p:oleObj name="Equation" r:id="rId17" imgW="1396800" imgH="698400" progId="Equation.DSMT4">
                  <p:embed/>
                  <p:pic>
                    <p:nvPicPr>
                      <p:cNvPr id="1436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3636963"/>
                        <a:ext cx="1397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4" name="Object 10"/>
          <p:cNvGraphicFramePr>
            <a:graphicFrameLocks noChangeAspect="1"/>
          </p:cNvGraphicFramePr>
          <p:nvPr/>
        </p:nvGraphicFramePr>
        <p:xfrm>
          <a:off x="341313" y="4465638"/>
          <a:ext cx="142081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31560" imgH="520560" progId="Equation.DSMT4">
                  <p:embed/>
                </p:oleObj>
              </mc:Choice>
              <mc:Fallback>
                <p:oleObj name="Equation" r:id="rId19" imgW="1231560" imgH="520560" progId="Equation.DSMT4">
                  <p:embed/>
                  <p:pic>
                    <p:nvPicPr>
                      <p:cNvPr id="1436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3" y="4465638"/>
                        <a:ext cx="1420812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404938" y="2533650"/>
          <a:ext cx="614362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72840" imgH="330120" progId="Equation.DSMT4">
                  <p:embed/>
                </p:oleObj>
              </mc:Choice>
              <mc:Fallback>
                <p:oleObj name="Equation" r:id="rId21" imgW="672840" imgH="330120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533650"/>
                        <a:ext cx="614362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1119188" y="2071688"/>
          <a:ext cx="17303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3040" imgH="1002960" progId="Equation.DSMT4">
                  <p:embed/>
                </p:oleObj>
              </mc:Choice>
              <mc:Fallback>
                <p:oleObj name="Equation" r:id="rId23" imgW="203040" imgH="1002960" progId="Equation.DSMT4">
                  <p:embed/>
                  <p:pic>
                    <p:nvPicPr>
                      <p:cNvPr id="2254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2071688"/>
                        <a:ext cx="173037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976563" y="2073275"/>
          <a:ext cx="3714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31640" imgH="1002960" progId="Equation.DSMT4">
                  <p:embed/>
                </p:oleObj>
              </mc:Choice>
              <mc:Fallback>
                <p:oleObj name="Equation" r:id="rId25" imgW="431640" imgH="100296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3" y="2073275"/>
                        <a:ext cx="3714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3463925" y="2105025"/>
          <a:ext cx="544513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23600" imgH="330120" progId="Equation.DSMT4">
                  <p:embed/>
                </p:oleObj>
              </mc:Choice>
              <mc:Fallback>
                <p:oleObj name="Equation" r:id="rId27" imgW="723600" imgH="330120" progId="Equation.DSMT4">
                  <p:embed/>
                  <p:pic>
                    <p:nvPicPr>
                      <p:cNvPr id="41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925" y="2105025"/>
                        <a:ext cx="544513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ine 20"/>
          <p:cNvSpPr>
            <a:spLocks noChangeShapeType="1"/>
          </p:cNvSpPr>
          <p:nvPr/>
        </p:nvSpPr>
        <p:spPr bwMode="auto">
          <a:xfrm>
            <a:off x="444500" y="2251075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30" name="Line 20"/>
          <p:cNvSpPr>
            <a:spLocks noChangeShapeType="1"/>
          </p:cNvSpPr>
          <p:nvPr/>
        </p:nvSpPr>
        <p:spPr bwMode="auto">
          <a:xfrm>
            <a:off x="441325" y="2728913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404938" y="2071688"/>
          <a:ext cx="40322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960" imgH="330120" progId="Equation.DSMT4">
                  <p:embed/>
                </p:oleObj>
              </mc:Choice>
              <mc:Fallback>
                <p:oleObj name="Equation" r:id="rId29" imgW="507960" imgH="330120" progId="Equation.DSMT4">
                  <p:embed/>
                  <p:pic>
                    <p:nvPicPr>
                      <p:cNvPr id="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071688"/>
                        <a:ext cx="403225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14"/>
          <p:cNvGraphicFramePr>
            <a:graphicFrameLocks noChangeAspect="1"/>
          </p:cNvGraphicFramePr>
          <p:nvPr/>
        </p:nvGraphicFramePr>
        <p:xfrm>
          <a:off x="1420813" y="2587625"/>
          <a:ext cx="61595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11000" imgH="330120" progId="Equation.DSMT4">
                  <p:embed/>
                </p:oleObj>
              </mc:Choice>
              <mc:Fallback>
                <p:oleObj name="Equation" r:id="rId31" imgW="711000" imgH="330120" progId="Equation.DSMT4">
                  <p:embed/>
                  <p:pic>
                    <p:nvPicPr>
                      <p:cNvPr id="412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2587625"/>
                        <a:ext cx="615950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1362075" y="2895600"/>
          <a:ext cx="762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61760" imgH="431640" progId="Equation.DSMT4">
                  <p:embed/>
                </p:oleObj>
              </mc:Choice>
              <mc:Fallback>
                <p:oleObj name="Equation" r:id="rId33" imgW="761760" imgH="431640" progId="Equation.DSMT4">
                  <p:embed/>
                  <p:pic>
                    <p:nvPicPr>
                      <p:cNvPr id="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075" y="2895600"/>
                        <a:ext cx="762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18"/>
          <p:cNvGraphicFramePr>
            <a:graphicFrameLocks noChangeAspect="1"/>
          </p:cNvGraphicFramePr>
          <p:nvPr/>
        </p:nvGraphicFramePr>
        <p:xfrm>
          <a:off x="1658938" y="3627438"/>
          <a:ext cx="139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96800" imgH="698400" progId="Equation.DSMT4">
                  <p:embed/>
                </p:oleObj>
              </mc:Choice>
              <mc:Fallback>
                <p:oleObj name="Equation" r:id="rId35" imgW="1396800" imgH="698400" progId="Equation.DSMT4">
                  <p:embed/>
                  <p:pic>
                    <p:nvPicPr>
                      <p:cNvPr id="4127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3627438"/>
                        <a:ext cx="1397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19"/>
          <p:cNvGraphicFramePr>
            <a:graphicFrameLocks noChangeAspect="1"/>
          </p:cNvGraphicFramePr>
          <p:nvPr/>
        </p:nvGraphicFramePr>
        <p:xfrm>
          <a:off x="1685925" y="4491038"/>
          <a:ext cx="1219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18960" imgH="520560" progId="Equation.DSMT4">
                  <p:embed/>
                </p:oleObj>
              </mc:Choice>
              <mc:Fallback>
                <p:oleObj name="Equation" r:id="rId37" imgW="1218960" imgH="520560" progId="Equation.DSMT4">
                  <p:embed/>
                  <p:pic>
                    <p:nvPicPr>
                      <p:cNvPr id="412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925" y="4491038"/>
                        <a:ext cx="1219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2" name="Object 2"/>
          <p:cNvGraphicFramePr>
            <a:graphicFrameLocks noChangeAspect="1"/>
          </p:cNvGraphicFramePr>
          <p:nvPr/>
        </p:nvGraphicFramePr>
        <p:xfrm>
          <a:off x="4999038" y="1347788"/>
          <a:ext cx="23558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993680" imgH="406080" progId="Equation.DSMT4">
                  <p:embed/>
                </p:oleObj>
              </mc:Choice>
              <mc:Fallback>
                <p:oleObj name="Equation" r:id="rId39" imgW="1993680" imgH="406080" progId="Equation.DSMT4">
                  <p:embed/>
                  <p:pic>
                    <p:nvPicPr>
                      <p:cNvPr id="82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038" y="1347788"/>
                        <a:ext cx="235585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Oval 7"/>
          <p:cNvSpPr>
            <a:spLocks noChangeArrowheads="1"/>
          </p:cNvSpPr>
          <p:nvPr/>
        </p:nvSpPr>
        <p:spPr bwMode="auto">
          <a:xfrm>
            <a:off x="4930775" y="1382713"/>
            <a:ext cx="381000" cy="477837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7" name="Oval 8"/>
          <p:cNvSpPr>
            <a:spLocks noChangeArrowheads="1"/>
          </p:cNvSpPr>
          <p:nvPr/>
        </p:nvSpPr>
        <p:spPr bwMode="auto">
          <a:xfrm>
            <a:off x="7056438" y="1352550"/>
            <a:ext cx="327025" cy="4937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38" name="Object 3"/>
          <p:cNvGraphicFramePr>
            <a:graphicFrameLocks noChangeAspect="1"/>
          </p:cNvGraphicFramePr>
          <p:nvPr/>
        </p:nvGraphicFramePr>
        <p:xfrm>
          <a:off x="4768850" y="2074863"/>
          <a:ext cx="2095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28600" imgH="1002960" progId="Equation.DSMT4">
                  <p:embed/>
                </p:oleObj>
              </mc:Choice>
              <mc:Fallback>
                <p:oleObj name="Equation" r:id="rId41" imgW="228600" imgH="1002960" progId="Equation.DSMT4">
                  <p:embed/>
                  <p:pic>
                    <p:nvPicPr>
                      <p:cNvPr id="3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2074863"/>
                        <a:ext cx="20955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Line 15"/>
          <p:cNvSpPr>
            <a:spLocks noChangeShapeType="1"/>
          </p:cNvSpPr>
          <p:nvPr/>
        </p:nvSpPr>
        <p:spPr bwMode="auto">
          <a:xfrm>
            <a:off x="4972050" y="2217738"/>
            <a:ext cx="714375" cy="5000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0" name="Object 4"/>
          <p:cNvGraphicFramePr>
            <a:graphicFrameLocks noChangeAspect="1"/>
          </p:cNvGraphicFramePr>
          <p:nvPr/>
        </p:nvGraphicFramePr>
        <p:xfrm>
          <a:off x="6064250" y="2101850"/>
          <a:ext cx="420688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95000" imgH="330120" progId="Equation.DSMT4">
                  <p:embed/>
                </p:oleObj>
              </mc:Choice>
              <mc:Fallback>
                <p:oleObj name="Equation" r:id="rId43" imgW="495000" imgH="330120" progId="Equation.DSMT4">
                  <p:embed/>
                  <p:pic>
                    <p:nvPicPr>
                      <p:cNvPr id="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0" y="2101850"/>
                        <a:ext cx="420688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Line 17"/>
          <p:cNvSpPr>
            <a:spLocks noChangeShapeType="1"/>
          </p:cNvSpPr>
          <p:nvPr/>
        </p:nvSpPr>
        <p:spPr bwMode="auto">
          <a:xfrm flipV="1">
            <a:off x="4972050" y="2289175"/>
            <a:ext cx="571500" cy="428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2" name="Object 5"/>
          <p:cNvGraphicFramePr>
            <a:graphicFrameLocks noChangeAspect="1"/>
          </p:cNvGraphicFramePr>
          <p:nvPr/>
        </p:nvGraphicFramePr>
        <p:xfrm>
          <a:off x="6005513" y="2936875"/>
          <a:ext cx="70326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799920" imgH="431640" progId="Equation.DSMT4">
                  <p:embed/>
                </p:oleObj>
              </mc:Choice>
              <mc:Fallback>
                <p:oleObj name="Equation" r:id="rId45" imgW="799920" imgH="431640" progId="Equation.DSMT4">
                  <p:embed/>
                  <p:pic>
                    <p:nvPicPr>
                      <p:cNvPr id="4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513" y="2936875"/>
                        <a:ext cx="703262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6"/>
          <p:cNvGraphicFramePr>
            <a:graphicFrameLocks noChangeAspect="1"/>
          </p:cNvGraphicFramePr>
          <p:nvPr/>
        </p:nvGraphicFramePr>
        <p:xfrm>
          <a:off x="6846888" y="2062163"/>
          <a:ext cx="1952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28600" imgH="1002960" progId="Equation.DSMT4">
                  <p:embed/>
                </p:oleObj>
              </mc:Choice>
              <mc:Fallback>
                <p:oleObj name="Equation" r:id="rId47" imgW="228600" imgH="1002960" progId="Equation.DSMT4">
                  <p:embed/>
                  <p:pic>
                    <p:nvPicPr>
                      <p:cNvPr id="4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6888" y="2062163"/>
                        <a:ext cx="195262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Line 20"/>
          <p:cNvSpPr>
            <a:spLocks noChangeShapeType="1"/>
          </p:cNvSpPr>
          <p:nvPr/>
        </p:nvSpPr>
        <p:spPr bwMode="auto">
          <a:xfrm>
            <a:off x="7058025" y="2235200"/>
            <a:ext cx="4508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5" name="Object 7"/>
          <p:cNvGraphicFramePr>
            <a:graphicFrameLocks noChangeAspect="1"/>
          </p:cNvGraphicFramePr>
          <p:nvPr/>
        </p:nvGraphicFramePr>
        <p:xfrm>
          <a:off x="8112125" y="2533650"/>
          <a:ext cx="72548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914400" imgH="330120" progId="Equation.DSMT4">
                  <p:embed/>
                </p:oleObj>
              </mc:Choice>
              <mc:Fallback>
                <p:oleObj name="Equation" r:id="rId49" imgW="914400" imgH="330120" progId="Equation.DSMT4">
                  <p:embed/>
                  <p:pic>
                    <p:nvPicPr>
                      <p:cNvPr id="4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25" y="2533650"/>
                        <a:ext cx="725488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Line 22"/>
          <p:cNvSpPr>
            <a:spLocks noChangeShapeType="1"/>
          </p:cNvSpPr>
          <p:nvPr/>
        </p:nvSpPr>
        <p:spPr bwMode="auto">
          <a:xfrm>
            <a:off x="7081838" y="2714625"/>
            <a:ext cx="4270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7" name="Object 8"/>
          <p:cNvGraphicFramePr>
            <a:graphicFrameLocks noChangeAspect="1"/>
          </p:cNvGraphicFramePr>
          <p:nvPr/>
        </p:nvGraphicFramePr>
        <p:xfrm>
          <a:off x="8047038" y="2881313"/>
          <a:ext cx="79851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054080" imgH="431640" progId="Equation.DSMT4">
                  <p:embed/>
                </p:oleObj>
              </mc:Choice>
              <mc:Fallback>
                <p:oleObj name="Equation" r:id="rId51" imgW="1054080" imgH="431640" progId="Equation.DSMT4">
                  <p:embed/>
                  <p:pic>
                    <p:nvPicPr>
                      <p:cNvPr id="4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7038" y="2881313"/>
                        <a:ext cx="798512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9"/>
          <p:cNvGraphicFramePr>
            <a:graphicFrameLocks noChangeAspect="1"/>
          </p:cNvGraphicFramePr>
          <p:nvPr/>
        </p:nvGraphicFramePr>
        <p:xfrm>
          <a:off x="4900613" y="3625850"/>
          <a:ext cx="139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396800" imgH="698400" progId="Equation.DSMT4">
                  <p:embed/>
                </p:oleObj>
              </mc:Choice>
              <mc:Fallback>
                <p:oleObj name="Equation" r:id="rId53" imgW="1396800" imgH="698400" progId="Equation.DSMT4">
                  <p:embed/>
                  <p:pic>
                    <p:nvPicPr>
                      <p:cNvPr id="4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613" y="3625850"/>
                        <a:ext cx="1397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0"/>
          <p:cNvGraphicFramePr>
            <a:graphicFrameLocks noChangeAspect="1"/>
          </p:cNvGraphicFramePr>
          <p:nvPr/>
        </p:nvGraphicFramePr>
        <p:xfrm>
          <a:off x="6213475" y="4413250"/>
          <a:ext cx="13335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155600" imgH="520560" progId="Equation.DSMT4">
                  <p:embed/>
                </p:oleObj>
              </mc:Choice>
              <mc:Fallback>
                <p:oleObj name="Equation" r:id="rId55" imgW="1155600" imgH="520560" progId="Equation.DSMT4">
                  <p:embed/>
                  <p:pic>
                    <p:nvPicPr>
                      <p:cNvPr id="4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4413250"/>
                        <a:ext cx="13335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1"/>
          <p:cNvGraphicFramePr>
            <a:graphicFrameLocks noChangeAspect="1"/>
          </p:cNvGraphicFramePr>
          <p:nvPr/>
        </p:nvGraphicFramePr>
        <p:xfrm>
          <a:off x="5978525" y="2522538"/>
          <a:ext cx="614363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672840" imgH="330120" progId="Equation.DSMT4">
                  <p:embed/>
                </p:oleObj>
              </mc:Choice>
              <mc:Fallback>
                <p:oleObj name="Equation" r:id="rId57" imgW="672840" imgH="330120" progId="Equation.DSMT4">
                  <p:embed/>
                  <p:pic>
                    <p:nvPicPr>
                      <p:cNvPr id="5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2522538"/>
                        <a:ext cx="614363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2"/>
          <p:cNvGraphicFramePr>
            <a:graphicFrameLocks noChangeAspect="1"/>
          </p:cNvGraphicFramePr>
          <p:nvPr/>
        </p:nvGraphicFramePr>
        <p:xfrm>
          <a:off x="5694363" y="2060575"/>
          <a:ext cx="17303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203040" imgH="1002960" progId="Equation.DSMT4">
                  <p:embed/>
                </p:oleObj>
              </mc:Choice>
              <mc:Fallback>
                <p:oleObj name="Equation" r:id="rId58" imgW="203040" imgH="1002960" progId="Equation.DSMT4">
                  <p:embed/>
                  <p:pic>
                    <p:nvPicPr>
                      <p:cNvPr id="5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2060575"/>
                        <a:ext cx="173037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3"/>
          <p:cNvGraphicFramePr>
            <a:graphicFrameLocks noChangeAspect="1"/>
          </p:cNvGraphicFramePr>
          <p:nvPr/>
        </p:nvGraphicFramePr>
        <p:xfrm>
          <a:off x="7551738" y="2062163"/>
          <a:ext cx="3714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431640" imgH="1002960" progId="Equation.DSMT4">
                  <p:embed/>
                </p:oleObj>
              </mc:Choice>
              <mc:Fallback>
                <p:oleObj name="Equation" r:id="rId60" imgW="431640" imgH="1002960" progId="Equation.DSMT4">
                  <p:embed/>
                  <p:pic>
                    <p:nvPicPr>
                      <p:cNvPr id="52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1738" y="2062163"/>
                        <a:ext cx="3714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4"/>
          <p:cNvGraphicFramePr>
            <a:graphicFrameLocks noChangeAspect="1"/>
          </p:cNvGraphicFramePr>
          <p:nvPr/>
        </p:nvGraphicFramePr>
        <p:xfrm>
          <a:off x="8134350" y="2098675"/>
          <a:ext cx="544513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723600" imgH="317160" progId="Equation.DSMT4">
                  <p:embed/>
                </p:oleObj>
              </mc:Choice>
              <mc:Fallback>
                <p:oleObj name="Equation" r:id="rId62" imgW="723600" imgH="317160" progId="Equation.DSMT4">
                  <p:embed/>
                  <p:pic>
                    <p:nvPicPr>
                      <p:cNvPr id="5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4350" y="2098675"/>
                        <a:ext cx="544513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Line 20"/>
          <p:cNvSpPr>
            <a:spLocks noChangeShapeType="1"/>
          </p:cNvSpPr>
          <p:nvPr/>
        </p:nvSpPr>
        <p:spPr bwMode="auto">
          <a:xfrm>
            <a:off x="5018088" y="2239963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55" name="Line 20"/>
          <p:cNvSpPr>
            <a:spLocks noChangeShapeType="1"/>
          </p:cNvSpPr>
          <p:nvPr/>
        </p:nvSpPr>
        <p:spPr bwMode="auto">
          <a:xfrm>
            <a:off x="5014913" y="2717800"/>
            <a:ext cx="6810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56" name="Object 7"/>
          <p:cNvGraphicFramePr>
            <a:graphicFrameLocks noChangeAspect="1"/>
          </p:cNvGraphicFramePr>
          <p:nvPr/>
        </p:nvGraphicFramePr>
        <p:xfrm>
          <a:off x="6054725" y="2139950"/>
          <a:ext cx="4889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520560" imgH="317160" progId="Equation.DSMT4">
                  <p:embed/>
                </p:oleObj>
              </mc:Choice>
              <mc:Fallback>
                <p:oleObj name="Equation" r:id="rId64" imgW="520560" imgH="317160" progId="Equation.DSMT4">
                  <p:embed/>
                  <p:pic>
                    <p:nvPicPr>
                      <p:cNvPr id="5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2139950"/>
                        <a:ext cx="48895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14"/>
          <p:cNvGraphicFramePr>
            <a:graphicFrameLocks noChangeAspect="1"/>
          </p:cNvGraphicFramePr>
          <p:nvPr/>
        </p:nvGraphicFramePr>
        <p:xfrm>
          <a:off x="6057900" y="2522538"/>
          <a:ext cx="571500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660240" imgH="330120" progId="Equation.DSMT4">
                  <p:embed/>
                </p:oleObj>
              </mc:Choice>
              <mc:Fallback>
                <p:oleObj name="Equation" r:id="rId66" imgW="660240" imgH="330120" progId="Equation.DSMT4">
                  <p:embed/>
                  <p:pic>
                    <p:nvPicPr>
                      <p:cNvPr id="57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2522538"/>
                        <a:ext cx="571500" cy="28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8"/>
          <p:cNvGraphicFramePr>
            <a:graphicFrameLocks noChangeAspect="1"/>
          </p:cNvGraphicFramePr>
          <p:nvPr/>
        </p:nvGraphicFramePr>
        <p:xfrm>
          <a:off x="5945188" y="2884488"/>
          <a:ext cx="825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825480" imgH="431640" progId="Equation.DSMT4">
                  <p:embed/>
                </p:oleObj>
              </mc:Choice>
              <mc:Fallback>
                <p:oleObj name="Equation" r:id="rId68" imgW="825480" imgH="431640" progId="Equation.DSMT4">
                  <p:embed/>
                  <p:pic>
                    <p:nvPicPr>
                      <p:cNvPr id="5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188" y="2884488"/>
                        <a:ext cx="825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36"/>
          <p:cNvGraphicFramePr>
            <a:graphicFrameLocks noChangeAspect="1"/>
          </p:cNvGraphicFramePr>
          <p:nvPr/>
        </p:nvGraphicFramePr>
        <p:xfrm>
          <a:off x="6245225" y="3630613"/>
          <a:ext cx="1371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1371600" imgH="698400" progId="Equation.DSMT4">
                  <p:embed/>
                </p:oleObj>
              </mc:Choice>
              <mc:Fallback>
                <p:oleObj name="Equation" r:id="rId70" imgW="1371600" imgH="698400" progId="Equation.DSMT4">
                  <p:embed/>
                  <p:pic>
                    <p:nvPicPr>
                      <p:cNvPr id="59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225" y="3630613"/>
                        <a:ext cx="1371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37"/>
          <p:cNvGraphicFramePr>
            <a:graphicFrameLocks noChangeAspect="1"/>
          </p:cNvGraphicFramePr>
          <p:nvPr/>
        </p:nvGraphicFramePr>
        <p:xfrm>
          <a:off x="5024438" y="4465638"/>
          <a:ext cx="123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1231560" imgH="520560" progId="Equation.DSMT4">
                  <p:embed/>
                </p:oleObj>
              </mc:Choice>
              <mc:Fallback>
                <p:oleObj name="Equation" r:id="rId72" imgW="1231560" imgH="520560" progId="Equation.DSMT4">
                  <p:embed/>
                  <p:pic>
                    <p:nvPicPr>
                      <p:cNvPr id="6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8" y="4465638"/>
                        <a:ext cx="1231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  <p:bldP spid="14351" grpId="0" animBg="1"/>
      <p:bldP spid="14351" grpId="1" animBg="1"/>
      <p:bldP spid="14353" grpId="0" animBg="1"/>
      <p:bldP spid="14353" grpId="1" animBg="1"/>
      <p:bldP spid="14356" grpId="0" animBg="1"/>
      <p:bldP spid="14358" grpId="0" animBg="1"/>
      <p:bldP spid="28" grpId="0" animBg="1"/>
      <p:bldP spid="28" grpId="1" animBg="1"/>
      <p:bldP spid="30" grpId="0" animBg="1"/>
      <p:bldP spid="30" grpId="1" animBg="1"/>
      <p:bldP spid="36" grpId="0" animBg="1"/>
      <p:bldP spid="37" grpId="0" animBg="1"/>
      <p:bldP spid="39" grpId="0" animBg="1"/>
      <p:bldP spid="39" grpId="1" animBg="1"/>
      <p:bldP spid="41" grpId="0" animBg="1"/>
      <p:bldP spid="41" grpId="1" animBg="1"/>
      <p:bldP spid="44" grpId="0" animBg="1"/>
      <p:bldP spid="46" grpId="0" animBg="1"/>
      <p:bldP spid="54" grpId="0" animBg="1"/>
      <p:bldP spid="54" grpId="1" animBg="1"/>
      <p:bldP spid="55" grpId="0" animBg="1"/>
      <p:bldP spid="5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85010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3600" dirty="0"/>
              <a:t>Ex: Factor each of the following trinomials: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89955" y="2124075"/>
          <a:ext cx="249872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76440" imgH="622080" progId="Equation.DSMT4">
                  <p:embed/>
                </p:oleObj>
              </mc:Choice>
              <mc:Fallback>
                <p:oleObj name="Equation" r:id="rId3" imgW="2476440" imgH="6220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955" y="2124075"/>
                        <a:ext cx="2498725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089993" y="2193925"/>
            <a:ext cx="282575" cy="4206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2891805" y="2179638"/>
            <a:ext cx="244475" cy="4476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221755" y="1992313"/>
            <a:ext cx="1752600" cy="204787"/>
          </a:xfrm>
          <a:custGeom>
            <a:avLst/>
            <a:gdLst>
              <a:gd name="T0" fmla="*/ 0 w 1633"/>
              <a:gd name="T1" fmla="*/ 204717 h 272"/>
              <a:gd name="T2" fmla="*/ 827659 w 1633"/>
              <a:gd name="T3" fmla="*/ 0 h 272"/>
              <a:gd name="T4" fmla="*/ 1753006 w 1633"/>
              <a:gd name="T5" fmla="*/ 204717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739155" y="2863850"/>
          <a:ext cx="25225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43200" imgH="622080" progId="Equation.DSMT4">
                  <p:embed/>
                </p:oleObj>
              </mc:Choice>
              <mc:Fallback>
                <p:oleObj name="Equation" r:id="rId5" imgW="2743200" imgH="62208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55" y="2863850"/>
                        <a:ext cx="2522538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734393" y="3576638"/>
          <a:ext cx="26114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92080" imgH="520560" progId="Equation.DSMT4">
                  <p:embed/>
                </p:oleObj>
              </mc:Choice>
              <mc:Fallback>
                <p:oleObj name="Equation" r:id="rId7" imgW="2692080" imgH="52056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393" y="3576638"/>
                        <a:ext cx="26114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721693" y="4271963"/>
          <a:ext cx="2770187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035160" imgH="520560" progId="Equation.DSMT4">
                  <p:embed/>
                </p:oleObj>
              </mc:Choice>
              <mc:Fallback>
                <p:oleObj name="Equation" r:id="rId9" imgW="3035160" imgH="52056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693" y="4271963"/>
                        <a:ext cx="2770187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794718" y="4972050"/>
          <a:ext cx="2468562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87440" imgH="1002960" progId="Equation.DSMT4">
                  <p:embed/>
                </p:oleObj>
              </mc:Choice>
              <mc:Fallback>
                <p:oleObj name="Equation" r:id="rId11" imgW="3187440" imgH="1002960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718" y="4972050"/>
                        <a:ext cx="2468562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686768" y="5864225"/>
          <a:ext cx="2717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17640" imgH="520560" progId="Equation.DSMT4">
                  <p:embed/>
                </p:oleObj>
              </mc:Choice>
              <mc:Fallback>
                <p:oleObj name="Equation" r:id="rId13" imgW="2717640" imgH="520560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768" y="5864225"/>
                        <a:ext cx="27178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3"/>
          <p:cNvGraphicFramePr>
            <a:graphicFrameLocks noChangeAspect="1"/>
          </p:cNvGraphicFramePr>
          <p:nvPr/>
        </p:nvGraphicFramePr>
        <p:xfrm>
          <a:off x="621680" y="1468438"/>
          <a:ext cx="28575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831760" imgH="482400" progId="Equation.DSMT4">
                  <p:embed/>
                </p:oleObj>
              </mc:Choice>
              <mc:Fallback>
                <p:oleObj name="Equation" r:id="rId15" imgW="2831760" imgH="482400" progId="Equation.DSMT4">
                  <p:embed/>
                  <p:pic>
                    <p:nvPicPr>
                      <p:cNvPr id="3994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80" y="1468438"/>
                        <a:ext cx="28575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3"/>
          <p:cNvGraphicFramePr>
            <a:graphicFrameLocks noChangeAspect="1"/>
          </p:cNvGraphicFramePr>
          <p:nvPr/>
        </p:nvGraphicFramePr>
        <p:xfrm>
          <a:off x="4818063" y="1493838"/>
          <a:ext cx="29210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895480" imgH="482400" progId="Equation.DSMT4">
                  <p:embed/>
                </p:oleObj>
              </mc:Choice>
              <mc:Fallback>
                <p:oleObj name="Equation" r:id="rId17" imgW="2895480" imgH="482400" progId="Equation.DSMT4">
                  <p:embed/>
                  <p:pic>
                    <p:nvPicPr>
                      <p:cNvPr id="3994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8063" y="1493838"/>
                        <a:ext cx="29210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391150" y="1527175"/>
            <a:ext cx="282575" cy="4206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246938" y="1512888"/>
            <a:ext cx="587375" cy="4254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522913" y="1325563"/>
            <a:ext cx="1943100" cy="230187"/>
          </a:xfrm>
          <a:custGeom>
            <a:avLst/>
            <a:gdLst>
              <a:gd name="T0" fmla="*/ 0 w 1633"/>
              <a:gd name="T1" fmla="*/ 229738 h 272"/>
              <a:gd name="T2" fmla="*/ 916790 w 1633"/>
              <a:gd name="T3" fmla="*/ 0 h 272"/>
              <a:gd name="T4" fmla="*/ 1941788 w 1633"/>
              <a:gd name="T5" fmla="*/ 229738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4967288" y="2197100"/>
          <a:ext cx="27781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63480" imgH="406080" progId="Equation.DSMT4">
                  <p:embed/>
                </p:oleObj>
              </mc:Choice>
              <mc:Fallback>
                <p:oleObj name="Equation" r:id="rId19" imgW="2463480" imgH="40608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88" y="2197100"/>
                        <a:ext cx="27781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4930775" y="2860675"/>
          <a:ext cx="2820988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908080" imgH="622080" progId="Equation.DSMT4">
                  <p:embed/>
                </p:oleObj>
              </mc:Choice>
              <mc:Fallback>
                <p:oleObj name="Equation" r:id="rId21" imgW="2908080" imgH="622080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5" y="2860675"/>
                        <a:ext cx="2820988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/>
        </p:nvGraphicFramePr>
        <p:xfrm>
          <a:off x="4916488" y="3559175"/>
          <a:ext cx="301148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301920" imgH="622080" progId="Equation.DSMT4">
                  <p:embed/>
                </p:oleObj>
              </mc:Choice>
              <mc:Fallback>
                <p:oleObj name="Equation" r:id="rId23" imgW="3301920" imgH="622080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488" y="3559175"/>
                        <a:ext cx="301148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/>
        </p:nvGraphicFramePr>
        <p:xfrm>
          <a:off x="4997450" y="4276725"/>
          <a:ext cx="2665413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41600" imgH="1079280" progId="Equation.DSMT4">
                  <p:embed/>
                </p:oleObj>
              </mc:Choice>
              <mc:Fallback>
                <p:oleObj name="Equation" r:id="rId25" imgW="3441600" imgH="1079280" progId="Equation.DSMT4">
                  <p:embed/>
                  <p:pic>
                    <p:nvPicPr>
                      <p:cNvPr id="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50" y="4276725"/>
                        <a:ext cx="2665413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4940300" y="5156200"/>
          <a:ext cx="2857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857320" imgH="622080" progId="Equation.DSMT4">
                  <p:embed/>
                </p:oleObj>
              </mc:Choice>
              <mc:Fallback>
                <p:oleObj name="Equation" r:id="rId27" imgW="2857320" imgH="62208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5156200"/>
                        <a:ext cx="2857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5" grpId="0" animBg="1"/>
      <p:bldP spid="16" grpId="0" animBg="1"/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ISPRING_RESOURCE_PATHS_HASH" val="8ce696e9412443ecc57c32ed4796326ae4778a"/>
  <p:tag name="GENSWF_OUTPUT_FILE_NAME" val="pc11ch4a"/>
  <p:tag name="ISPRING_RESOURCE_PATHS_HASH_2" val="2da3390be14aa5a306562e9d7d3da6589b6f"/>
  <p:tag name="ISPRING_ULTRA_SCORM_COURSE_ID" val="90B09E37-E8DA-497D-9B11-6124A88DCA06"/>
  <p:tag name="ISPRING_SCORM_RATE_SLIDES" val="1"/>
  <p:tag name="ISPRING_PLAYERS_CUSTOMIZATION" val="UEsDBBQAAgAIAKG5LUs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KG5LUs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KG5LUt6KFfPsAIAAFMKAAAhAAAAdW5pdmVyc2FsL2ZsYXNoX3NraW5fc2V0dGluZ3MueG1slVbbbtswDH3fVwTZe9xd0wFqgDTNgALdWqxF32WbsYXIkiHJ6fL30821lNixF6JARJ5DUrwoRXJP2OrDbIYyTrl4BqUIK6TRtLoZyW/maaMUZ4uMMwVMLRgXFabz1cef9oMSixxj8QOIqZwdzqALs7SfKRQf49vSyBAh41WN2fGBF3yR4mxfCN6wfDS18liDoITtNfLqx3KzHQxAiVT3Cqoop+21kWmUWoCUYFL6vjUyyqI4BdpGurKfiZwu1OXbn9AORBJlaetPRoZoNS4gLvL12sgwnmnvcVeWRi4TFPxVGvrls5FBKMVHELHzu69GBhm8bur/mZFa8MIUNOZcbuI7h3Kc6/UzWV0ZGSWYC5lAo13w5bF3vQtA/mu498isq+D0ydT15EEwTU8prJRoACXtydlkyd8eG6X3A1Y7TKUGhKoO9KSTfsKNbN3Eug73B94Iy0NfXtNBXjltKti4hAN3sb7Dbza39q0Inb7rggwFHLwySLFTdsjfuq5nyEDZIZ8pyeGR0eMZ/NTiOG2Pb7Hv5uXyayswrI+5t7an1moiPZjNlUFor2gxFc9hJU06L6QC0zaUWJ1LKTnLCTF8IAVWhLNfBpce7WUkSk4MftT6Bwspoij0zZvNUb/SYb/seXwc3Y9Cdzd3nin9ht/MsVI4Kyv9oyTnM8/TS6LdzJN+hnklNRzEPdvxiZwKiz2IF87p1CiMK5iK5W6xBtAoCQqAkv4KI++jr/SsqVIQW90xAu3IxDqHK0lRUv2nXgm8Qd4afcMGrI6qSu2PYULf4YHGDwBgkZXtxLqDs1QNVYTCAdq9DxT2ykN3Q1JP6NCwrdUD7FQ4bl4zaR79M9ENSoiLDT2EV51XP8NZ4pn3uHjoFU6lvVq09mOvcvuWmeELQU7hxylyre3nRdRK88/kP1BLAwQUAAIACAChuS1L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obktS0nnN52rAQAARQYAAB8AAAB1bml2ZXJzYWwvaHRtbF9za2luX3NldHRpbmdzLmpzjZRNb4MwDIbv/RUou05V98m2W7V2UqUeJq23aYdAXYoaYpQE1q7qfx9OvwiEdfElvDy8jo3ibS+oFotZ8BJs7d4+v7vPVgPSjCrg2tVFh56RzrRI5zBLMxCpBNZAyuOnJ3l3JnzGTFrTaPNBtrrmx5DeLLjQdTz3WCiPpn0flx7w26OtfR//OKUdytqXVOtzVBiDsh+jNCBNX6LKuGXY1Ztd9QobMJagLqALHoNjGtrVRZ4dH0KKOhdjlnO5mWKC/YjHq0RhIedd+ZebHFT1x1d7YPAcvo4dO5FqMzGQNROPnyi6yVyB1nDI+zim8MKCRyBqvgO7/kAd43ZBDbpMdWqO9PCGok7nPIFWl56GFC4mK69WN0OKNmdgbfbE3S2FQwi+AdWyGt1TOCDmRf6PH5grTKgjLbTd8xMqkM9TmRxSDyi8HB2WbLu6dy7UHn/EnCuEjSu09N2+rGt0+O59QzMnQyevbuSd+vIKnyh9Yve48o6h9nlMc5TQ82fAuDE8XmbVhKjGI3UddLUHNZELJCHjagVqhijse4kG7AYLY0d08HWpHndq73q7X1BLAwQUAAIACAChuS1L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obktS2/CybNuAAAAcwAAABwAAAB1bml2ZXJzYWwvbG9jYWxfc2V0dGluZ3MueG1sDcwxDsIwDEDRvaewvLfAxtC0EkhsZaEcwEoMRHJs1FgIbk+2Pzz9cf4WgQ9vNZsGPAx7BNZoKesz4H299EeE6qSJxJQDqiHMUzeKRZIbuzdY4S30423l0sL5SqXJ03khfw2RoIelDR+ZE+6m7g9QSwMEFAACAAgAM7t/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obktS7GHx1+TCgAAF1oAACkAAAB1bml2ZXJzYWwvc2tpbl9jdXN0b21pemF0aW9uX3NldHRpbmdzLnhtbO1c627juhH+36cgHBygBYr4Il8Lrwpd6MRYR/axtMlui8JgbCYWIks+kuzdHPhHn6YP1ifpkJJiSZEVKZtud7eKkCAi5xuSw+EMyS/O0HswbWXn+c7G/J34pmPr1PdN+94T/4DQcOlYjjtzqUd9XpAsQjbZ0Hc1z7GIW0OeT+wVcVfvanfE8mgtkI8QyISK253vO/b50rF9avvntuNuiFVDe2LtQI/SgKdWfxnn7Kn7hBrxrzzYHVnSdFujjjSQGi+iEi21Rv2WLGVils5mS+zHiXPvnN+S5cO96+zsVZE+rh+31LVM++HYTFfqnxC2TM8f+3ST0Tl1hNVRqwBqC1Pn0WPfBlJH7g7ygRa5pVayvbbKniKwdIM5xkgh96Zn+jFkr9tvDpqZyC25p1mWFxqdblc+AbGhjQzMoN0cCYMcjE+/+EdDtDrNzglpizxSN6sJrKod+cRInO1um+lE0qg/6mRjXOeeWTkL1mt0pc4oH2Y5ZAVr/ti91qg3UvIxbHCsuaOpu4OWkt1Q0mAJzxnWYwGFx5x6OugEim5Me+V8Htt3TgiM4o3Caj2xgQLHQv2e1Ff78NaW2y3Ua+MW7iMVdxSoGwjqQFCgTm01lWE9pSLQ69IlBJlsrcN6ovY5YGx71PXH9op+EYWkdLwqOYILF8wPcp7YbbPnELV64KZqo3az0+vgQ0sSBKGLlI7aVBuHXm/Qk5oIN9qdhnCQ+y2hJaBmp9McdA/NXqsjwNto0AUtbTzoonav3W6phxZuARpJkqy2lENPGDSbErSG+wPlMBrJvUYDNZtNoa0eOl1hJDcQSAugQxL6zICCKshC9yDJUrMvoJEykkftA1ZxV+mgfgt3G41DW5aFRuNo3OPo4uY6lhYeTmTOFxRmTkFm7dHbks41XO5cF4QNugEv9ym6JR7VeK6TlSvir8+XJPBfkGSpMxJ8ypGJ0qcFwdKlqLNsOazz3xMrJZ54C2ZO8azBk2Y4iiJIHsTFs8C/CuDiyRNgPG0WhYVtBXkzD3QifRbp5jF/QkM8c+ZJZyRQ8SxIncVhUUITz4LcWQgZS6HiWRACS+COTb5skRNJVDwL0mceNJ1FxbMgf+ZjUmkUzMIT6MsgnhbAGjyD5oo/S6TiWZBCc1HpTArW4zk0F5SRSsF0PIkWwkW5FHrIs2gh0FMyBYvzNJqHisyW5UThazqWDDfQCkxuPLiERVzlTF4o06uZpH1aTKYX04U8vqiJSrAqEVuWf2x1+1+ane6fhvUQV1CTfiVNJkldiCvrNIrp0oz5dLIAhXiy0PBHoyayn6Wh0w/GZKzhmhj+UlrBbI6vayL7WQT6YT7HmrHQJ2MVL8b6Qpsa3C4TbGC1Jn5ydmhN9hT5Dtqb9DPy1xRBeDZdijzLXPEKFrJNe0cLtKfOpZuxdrEwptOJvsCaGpXURGyvkOqSz+AO5RXNJR3PQYcLCdB9HXzB559rQJJllVZyOb64nMC3wTpyad6vLfj2X9GbGdZg/qhdAHiFdV26wAt5+hFmDjxuWhI0fQ+O9r4k6BPWwTOwXgCmSdfjC8kYTzXmXHOsG/Ox8uRZS2Ijx7YeEVkuAYcge+xNZ+dBCXM2ugp8zCvdkI5//QBuPZYmGS4c6ESmzZ353txT6IW7KjRTsKwUrLK5+vXD+G+LkTSeYHUBk6dObxYGX/WsPQLLw3Z8RCzLYcOApslqT+wlbNHokuzAxR5BbGWuuNiWwOBZZ37bmb8j4odL65dwVWoq/vjL+Vf3bmxMIKzcENcutsRS2hKR4fmQN7CVhK5DPt/6L40lZo/zt+rIG4xuJun6yaEVmaOvH1eqC68YlA5+j+eQGCEcyKZTCoSvwGMgBm6IaZUCjrURNMePwrB7dxE7oJRSoE1DHZqDvkLNNcxFoiPXMEflVNxgWR8bzOr0lm1IC4D57AV+kO077NhgUTifPfnPLb1zIEZYlOxhZqHc9AKHOn9de2UdJYrELF7GQ3uoSINu3fNbVgQds8wN25kXU/vhCkfWDMJxwiQ3zs5a8dhnmQ88JMNU7TaBZbbBtAXt3rnOhpdaxIsWW5AU/vqVHQmGOA/ancXaLKBXx9JcuVwokqZgtltkS90qjgM3Zz2bGPpiIslMA/j7hvjLNSSkO7aHL64r2O2peCSBvtC8OiXucv3vf/6ruJpUf4JSFJb+paweWMUsjuEnfX/XHJ96/yigx5DkJJS/FASGm+UIWnzvzL0htKVkGJJyeQUOo3P/cHbustDmI67kSpq/hzDCt3I18Yq4DxCGDMexyiriw2cO4pfuw/EMsfMt06Yl4V8d19ngjfFsIakqP1zBQrHM5UOQHleIoPAeBVlwyiqhT7mUNAhUKZV0ZfrldfJUEcUEWJfB+3FV7jMzx1PB8cQKJ2Jn5ycOwLbvOtaMXR08vysDAXbTcWtR0XfZmSl6i0t4a+dzOHciJ6mG9XhRWnQGfZixXWWoMlmWlp5TOGOtYqJhQVru2rEgQirBaGLiyfI0SlFkfrMW7/dT2bOOw4Y/rIr1/FiYltfoF/+ZfKwwLa+ztDGFE8YzULomjoxuO2TixsuLzBzIUJtAYWTf6C0pw3owYbdeXqxLYUFScuOsqMizn2FuaLiYWVm8w/UTPR7aT3n8imFuH/XwPJWqODpvPd97h77pW/S0a/NxwAKMzz5/z/L/UCZrAQS3s2ljBKXIf9zSdzU4a5DlesPuymso1PGuxsx5pHaycNsomrFgVgq54cGcx/JSOJuF8BgioJ1zIU6w0vNBw/ozMw3reRM0DNWenj97t7mlLgYXMGnkm8myuPQ6uuW45huzJOxEZRzvr0G1DYeNCBMrSHgV39ZESyV4iddvdpZvWnRPozAVK4iZJn/0Qw+WRr5nS/6E3vlx3w5LSi+BMM4dHTEunaw4CeNnm0xcUFMu5fjk1uOjzwhVUd45xqqMTBSFaObs8ejs+KlZr2c0BbKnrD+sxzMsBKgMziqXyLoIFC50n7hwjFnoOzjNLGb8qn4RQd6M6CpMWL0N0SW3O4N8TiKD6BrI7Va79Q2Irsagp+BeaaIL99nzGqKri9lTnuhq8K9vTXRJTfaUI7r6EntKEl2jHnsKE10C47RbZYmu4G8AyhJdL1ovm+h6eaIziC61wZ6yRNfLs1QRXRXRlaZ0plfSWIvfs9VE3XHdxz9zzWTnr8F51sRDK9PjRwTebHAZmLoKY7tCdkG4cjbEtM8rmu1b02zBZQi7m7+ZzlVmQ3YZQjgn8NlxVwmn2Za7URxryhRcUzFi+g2mJtJtMqpqCa5Dl35FCVaUYEUJVpRgRQlWlGBFCVaUYEUJ/lcoQXCTN9m4kyDtbRx2S31esZEVG/nDs5G5V8CvJyNjt9iF2MiY/A9MR8b69P/KR/p0W9GRFR35I9KRkU9VfGScdUwEzpfoyJwlV4SPzP/TmO+WkHz6bN6PSjr2+FdJ0rHTY09FOlakY0U6VqRjRTpWpGNFOlakY0U6/vyk43dFE/4PGL2Kf/vp+beKPKvIs4o8q8izijyryLNv/1G+suxZ9Vm+6rN8b0yenV4APzV39jLiOXX2HPO9MmfhxJejzkLQT/VRvtjC/jk+yVeCOYuJfgPqLF0GUNB38n8//wdQSwMEFAACAAgAo7ktSznB3vkmEQAA7RgAABcAAAB1bml2ZXJzYWwvdW5pdmVyc2FsLnBuZ+2Y+VdSa9vH6ZSZWdrw9mjlUMfjKU3xqOWAio2PmVM5k6gVouWIAxEqUpbH09E0RzIH7HTUHElMRXGinkRF0XJAVNSOIgoOCSIiKC++vz1/wrtWe6177bU/a69139d93ft7Xd/9/Kaz3cH9J/YDAICD9tevugIAPwEBgF0z+/bKyZ6h7LPy265oV7vLgBq6xsIOC7rkdAkAqE1Xlt5VkD8rIa5DogEAgxs7YxcqNsYJAFBPtL96yf2R3xKr789Qr+N7p6Odmh5DLwJPmR86FHPn4lXFS9cUX+ftP7yqelTh6b1DMcWUS3tPKDxXT98lm/lF8fR0/0Vr6n0D9Ln4M5WNlc2VzRVkHi92v1YwYyxENnI7pL2+0hlvVfltdQUrixMSsFshS9tbEgDAfI7yVJHnyB/xiaieTJAsIT3R6tBnxwDTr3Rbqp46LH/o1QcANLKQiLw+AMDCDBU1DjfbDZge3Qe06lFNShDT/J05kcICGQ/5J8fn5NOZX0mLZ23vJYjZuDIBKZYuE4I+C6pfUCLJ7gj0XF6QZ7rN+ij3+ZkibxvxbBaPo+YfH3lb1GA5W7z+Udmoqgi7LRYKOGBR07CDUev5atSx5clWK8P26+tITz8/7JZQaOz7cEvNclbsQsZwy8vo2ewNLfRshimc0w0KZI93WfbwM8JG1oAcIOceHkPqOt2P6nzBbvOLqTEKjvD6NkDRDauaHCfdZ+XhE863NdIEe8sWv1J0ucL8iLYmFRNY4ThX/s5u91LZtqidkMDPwkOZCli9Sw88EzJSgL9MSSZFWlqDHhYxCLR0ldqfzf452pcC/0Azs5v5vKSvASJZb86/DRobuEbFMAXE9Cui1cgqRxnd0oKQPrvVu07YbE2qUdGCfjXmAR2B+xfi8/zhGc75xCod9kJXP1iyGCuOLK5QKYjNo7cY4JrRhWEjzZ0uF/JsxwOrUdpex6D/mLeL+0AtfxsIjgArDAg6lFPIaFRpT7BmuQ8847dsdL+NaOL28rNZZAALTXA9g6IF53n5odnf2q7llm9V8q0jbkf4BWEiWlY7Y9vr2v03v+K0alD+ySrAB+eQjsNpFQdLW8ZcAhJ8HV3PUPMWhvqijENS6qu995YQWy6W9QXZPJh5QNWjSYRrgy4ERhY4C1O+tTAwGe3IlBU8XYzo4ZLMNX3mOJjRh9DjjShIsvWchoNmSDf6Orkr+m+D8UpYV1yRqK3HBBtPl1qnL91Dh7uqNA6XPHXYm51Jd90dk/TcMeiOS3JFWg6xN6WlBv61NuQi4YnB18ODSiEdDpARCA3emod3BvvFm3j3NuQtYDRBpCGvaxkpCeu2ktvUrJkuY4ZJOf7my2YlTT0azwCH9si9k/X+JdJj9DjDBwUlLofqDELMTusMlptbBdVLS4UjUXled3V5vnuLaaAYRHebp5U9uUf8zsxbLeedsn1Ak37/2uh2YFgtt7BxCkbuTxgCXysVaHmQnSH1K2P42EK0Zek7tihyfvrIBeDfVWlxD0NnpGHUHMcV3kuqdRtBl0dPYIjfEYO9hj1z4UIop5zbR3cq/dYwJklzAH3hH3UHuZd33MKX/kybtSysGclj1Eu9c0FMz2HNMmosM9kal23UaAmMhshTdAz412W70ujGnwfRztftWZnFmTPljDy6iZImrFWfgBw2E0ApugTqd3cBD13eY15t3p/n1U8TS+RxlXM+TLE/m6g9CfZqeh9IvhXWzp37eIuKa65r8O7PT11KWPQXgsY1eVdH8vi3RbWNolVSVA0V9lpz3LuIA2oYPV8zxJdYzBqXhRnQvtZwoUNi9SmqNUdIDI1PM/Dh/MYuoR+c8FQUV5wdHH5j0sFQqATeOX4z+FQX78BtY7/eiqeMM0NdoDoociCbPXjfECcsywIycjbrwkakGPlHk6omyiTuV1AyOz4f7Jd2jlKyHDibmN/hirpb4Tdyi64MbDI1UdnwQFnj3+pPfZgElbJjqZhxqsce3GL02K2DG02HZtW//uvcSy+f1NqlMmsqBBkkz5gHs/fRN+eT/YX5sYULY/9ePwdH0xuItvWqSD/iFix0xVINCY6qOfKdSwqi5i44CaJTNdMswyqWD9lpokbwfJA22jcsIDQExtzQgJghAzml3I6wmIEp0uxP+c5Z9BzxQrFeJf018cSo6XwACF7uX1jNHeIvvMqjR88xij2Frn68ikNZaHmM28szzXIp/fjLnlnrOR5+s0eXVurcoz86FNPDq/w70rcealMW/pPLCB4ugCLNCwn6thGteV48p8Jstk1Fs4T05/SR49IQbWoKfMxlzKN+JTi9Hlr99mNnlWGa0Oz4U4excMN8pOcf3ejemJ7BhrrqRZcR1pvWoClu/FU6RFO0OOpaBHNAzwU1z3Fa5xG9GZjUReyY+1LQuu2SvgS/7hoWYN2p7wP2al3kLE64a5JeAI9BnZlvFC88nJH6E9ysp8bUNcwpcLu99flsqb8RRcHCLJGWdiDYnCZu90tURoTuwTl0oQbromqSBdhW59X4EBiiZY8aoPggRQFw/wpiF2DsEBTw2GzZ+tH3O8iVSRvA47cojrZsg8qtZ/jtBljEJioDBn6f/gnw4TQJAAjbBwRcPPkD/UA/0A/0A/1AP9D/L9RZqKiqVbXMIisCEGvLLVvr45US0cpugIbNfzcE/90jjIJI0qUIrA+GYzUFwWwL8P6YjU/abZ7aklHqyDhmoQRXKtkLSF7bWsFihQsu2NhYp2a9JpVOo4TVlAUwDkrAy90jkuWC4boNIlnPoLT2zWFCzfZama2TKM7HRxEHQ+8+WhQoaUxh+GMxt/3+z1py5nzZcdG3yKPXQHMu2M1B4XRjikFdWBl9eo3nL4ttLkoJaDKw9TEqIK6lwJQNTDlJOBUJvja8YWV8VJ8UcKowbOPXX2r71iN9ItrEczvO9hX9HE3sAhbPNhsUJWwumAoeiaTW2xsznNycHbdrs1JL1fJxidD3uXEfUiRroZsRoUmvIZBuXm9KWVEst7eF2bbMvfnUbyTS7/31MrxhYyVmryrpBQi6poNyC5TgVXXrNqnzf1nZ5Yceg6YtXe1djzxp1C7lb97LUZ4NTegFpjXtY6ydBoY3dtf1g8mx35LURgbRdB4EshzoznykEhLr2ZAtTH3z64pHUnqV7WAd0dFW0GvK47TgkEG6AhNNPZcBezE4yg4xEmgEG2R93vMaskWL4ihMZuB1eje7jG90vNa88rGjatu4h+FdByN12Svgmu8UqkFz1ai3gH9yDOP+jKK4nOqNKTp6KBBuKVIC0qJfLUAgTunEyQnjSgaaoP/yam5+DrupRwuz9iVZ4Jq7VYkMH1sG8vXuy+ecaQbfgmPqljr0us2Vm97a8nSo82YTkc/jkTZWaYICd4Qex7c4KrIgh/EZ2YLg05ugv2dDIMP9vFWpFwsunyYXdY84GcmChHt6Dq526aRbFzi3jvWPfmD5TlxFiEca2+o3Z7RljzqDwII8UyRdh4TgNktr4DE+iQ6LoL2+DxDd0+Iko/i71Zmhbb+XEx2NcMzOUG1U5KRCsJnLfaaBf2PqaV2UdSDcwxbl1xldUGxxrnIhU5j65JcoxSADWlQd8XXaKq94iBbnQ+gPURtvDkXY+3snjI0/vLP5TRVLOqGNtqG3/zH9sdxq1quFwTZTwKViyPFwTAlFFy/lZhRnEiNfspCPDeswE59LlYcW/3n1PpOgFnW3u4UtdfOyrehrokXTGVUGu94kWGVbnVFSj/RjnuXY8E7SjjwiQhtwcL71OQdWbL+bJ5t20w25XuuEsC/GsnO86NklRu7aejgloEzKsUW1sQxJiJ6HYqfrnWlrg0zNvs2LbYtUGrpk5MI6w9GIZsY0JwVIZiKHGkL8loLsWfoE+M+EIGFlfFVckRPVNDqTApdm2/Rci0B76RKiKRovBGhO/FxLKgcJ8fxWUsqDjoiLcl50ItP5RcNRnBzDMh1hhYFZGExNTQG3kiAi8xrwbbfgtptf0lWOQLc3Ge01+BUWudHt0WGohQdWrgAo7rkZ4bn0tSZuI406qhqUzimKC98qMH4z4j/zCbkHB8rdb2SZZt2JntGBeSZeB2sMgzmWBDdwXIBNfWtYqCQOl3UAiPAIpLBbLp3a7V7qFoSfdsXooaL4o7ot+4AFFSng+wYl+OHktLWptbrYQjvht+aO/rkXX/3r0uSmkc0adVI5Bg3WxlFKenD8/GYNHy6nqbMok0oMVRtPtUtU1hgAUnTZC2oza6SJht2DJsUB0+MPvytTktyyyYZ124iitcHm4rKpF5d00ieeXLetSdm0MBqEgKNWXdAspP1AOflferSWFI2fSUO+Y2Mr8kDq2zO2KuH+cUv1SJZxTI61KxbSVi39PMWMfBEehhDLtU/23fyoLryuGXHW/DCUnkUR/mVllKhcNm/CqIf41yTk2yk82W84LOK/I5tmEJJDCsvzp2/6k93F11QOQ4P9iaz9ty4Ywevbjbe1SulX1pt6bmjltRtMjZTOnGA1T/Nx7VJ44YGdlNSAJcz+ogxir0Mhk/ie4JvoAEbCf+uK4coN+9CZj+qfaBaApOmPemOiNJqr1sKnDKq6M997fSXzsdvWh+WB0JmbFF3Ylcs3kmoiJ6PyujYy7OaCmladHWcz2FSib8GsJm5HuHkvM9csstDlpj7/Wr+gDHwgecA73sU1VtmfR5eyOxpWOv7n+D5BV/GrXaUNF0Z2jgV523R+rbB2JY3/DlxgdRg95HUZnep/7Jrv9zpHm1xYB1qeMJPCEJhN8CS/8i/5AYFcaLXWRv+97d1Q/ezdnp6djfRAdONDtv9zBryKvQtf0NEWd3Hzp6Rz3Mb2LcM4edFIqN8cY7Q1OH9rdBq7Mfa9qjrMRBn4tsp898dRpltuG+IYRVe/ZQjGXNmj5jxcg30EVFtZde45iwFhmvzKptiNpy5EPKjKj/VA+UjSVGmw7u3A9uDJKKxbY+d/TlTyCxh6BOEsMqnAN0yCLduRmycjlxj554te0rQmQrV1/BUw7HP+aPWbmaVY6Yw2Ad7c0y5lGxEmRW2iaj+M0EPllMxJLJmSbfvoPe2WLy7qFuJ5fIV3gnlB228qAZHvpl0bE3mnSR3ktAXbw5Of33QmwzJ4XYuPAmvOk6A5THCnIvj7k+RvsyenNjq5HFuZ+FNKSKmbp2BKUCQqaNqIQifSyA1KwHHQUEc2TF07Ubkgp13bZP25Srgbohvb8Og81lJU0btu3DnNl9driQz4Xu8oVMUFgWbUKuAmwrqXJr7wqTGJyhMi7DFW8YTwtSbt10Z5sfRTyCJgt3iV+K3FIFWjmjxnSB92JW4qbu4fGlsJuNLT5N3AoI3F8NYGGhtQmuenzcaEhPnJD+NHoPzxIWZkAcdTAScNeRP/l8YnmmrC96f1xh9mD8o2qLbg1n11VhS2L1nafkatuzlw/I8rGFBvbCAv2S370JRuy8Tv08Q+W0wRU580Sy5j/jviI3r30smIltrNgWTw2m/FoXyKagJCmGwrvbslgo5O7WiTUGHb7HV9XYrGP9jXfaBAHvD4HUHr91BmGByN8pmuupKwQbrBYZXPH2pbFw988EA8h4lXXb/OhspuTPY+w636q+Vkwyfh4U67ECf4/VFBDDws407UZDokfYvaqWRIlqqjHvCmj6BNoy+H91x7UzLrIsHu/G2WCealvriumB4pEwsAZvL6FkExBxqa5jn0L6HM/NyTipJnuaN6pJho0TLLNBAJeAwOR8qbp3C1nTZqho6VSaYWDgAew6LPYH+SVjdOvqbvAVj8ypvOJANVtaxfeQIAFntl4n7spBJQiOAoACzMmpoyp2ZrPCuHZQCzwxcur0jXvwDkl/0156s1l+8k/i9QSwMEFAACAAgAo7ktSxnXUUJVAAAAaQAAABsAAAB1bml2ZXJzYWwvdW5pdmVyc2FsLnBuZy54bWyzsa/IzVEoSy0qzszPs1Uy1DNQsrfj5bIpKEoty0wtV6iwVbLQMzI1AAElhUpbJWNDPQgPyC3PTCnJsFUyNTHQM4CJZaRmpmeU2CqZGJjCBfWBJgIAUEsBAgAAFAACAAgAobktSyoNwzZRBAAACxAAAB0AAAAAAAAAAQAAAAAAAAAAAHVuaXZlcnNhbC9jb21tb25fbWVzc2FnZXMubG5nUEsBAgAAFAACAAgAobktSxmO4EqMBAAATBUAACcAAAAAAAAAAQAAAAAAjAQAAHVuaXZlcnNhbC9mbGFzaF9wdWJsaXNoaW5nX3NldHRpbmdzLnhtbFBLAQIAABQAAgAIAKG5LUt6KFfPsAIAAFMKAAAhAAAAAAAAAAEAAAAAAF0JAAB1bml2ZXJzYWwvZmxhc2hfc2tpbl9zZXR0aW5ncy54bWxQSwECAAAUAAIACAChuS1L5yungGEEAABdFAAAJgAAAAAAAAABAAAAAABMDAAAdW5pdmVyc2FsL2h0bWxfcHVibGlzaGluZ19zZXR0aW5ncy54bWxQSwECAAAUAAIACAChuS1LSec3nasBAABFBgAAHwAAAAAAAAABAAAAAADxEAAAdW5pdmVyc2FsL2h0bWxfc2tpbl9zZXR0aW5ncy5qc1BLAQIAABQAAgAIAKG5LUsa2uo7qgAAAB8BAAAaAAAAAAAAAAEAAAAAANkSAAB1bml2ZXJzYWwvaTE4bl9wcmVzZXRzLnhtbFBLAQIAABQAAgAIAKG5LUtvwsmzbgAAAHMAAAAcAAAAAAAAAAEAAAAAALsTAAB1bml2ZXJzYWwvbG9jYWxfc2V0dGluZ3MueG1sUEsBAgAAFAACAAgAM7t/RM6CCTfsAgAAiAgAABQAAAAAAAAAAQAAAAAAYxQAAHVuaXZlcnNhbC9wbGF5ZXIueG1sUEsBAgAAFAACAAgAobktS7GHx1+TCgAAF1oAACkAAAAAAAAAAQAAAAAAgRcAAHVuaXZlcnNhbC9za2luX2N1c3RvbWl6YXRpb25fc2V0dGluZ3MueG1sUEsBAgAAFAACAAgAo7ktSznB3vkmEQAA7RgAABcAAAAAAAAAAAAAAAAAWyIAAHVuaXZlcnNhbC91bml2ZXJzYWwucG5nUEsBAgAAFAACAAgAo7ktSxnXUUJVAAAAaQAAABsAAAAAAAAAAQAAAAAAtjMAAHVuaXZlcnNhbC91bml2ZXJzYWwucG5nLnhtbFBLBQYAAAAACwALAEkDAABENAAAAAA="/>
  <p:tag name="ISPRING_RESOURCE_PATHS_HASH_PRESENTER" val="db6ae7ef9bb37c627d596907a8a5753a8f199a4"/>
  <p:tag name="ISPRING_PLAYERS_CUSTOMIZATION_2" val="UEsDBBQAAgAIAAVmfF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BWZ8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BWZ8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AVmfF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BWZ8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AVmfFKOc/b6agAAAOUAAAAaAAAAbm9uZS9odG1sX3NraW5fc2V0dGluZ3MuanOr5lIAAqUcJQUrhWowG8xPKi0pyc/TS87PK0nNK9HLyy/KTQSrUVJ2AwMlHZyK88tSiwgoTUtMTkUx1NTIwskFp0qEiSZO5i7OlsjqChLTU/WSEpOz04vyS/NSIMqcXV0MXYyVwKpquWoBUEsDBBQAAgAIAAVmfFK8fTX3SgAAAEkAAAAXAAAAbm9uZS9sb2NhbF9zZXR0aW5ncy54bWyzsa/IzVEoSy0qzszPs1Uy1DNQUkjNS85PycxLt1UKDXHTtVBSKC5JzEtJzMnPS7VVystXUrC347LJyU9OzAlOLSkBKizWt+MCAFBLAwQUAAIACAAHZnx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B2Z8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HZnx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B2Z8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AHZnx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B2Z8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AdmfFK45zzyXgAAAGMAAAAlAAAAdW5pdmVyc2FsLW5vLXZpZGVvL2xvY2FsX3NldHRpbmdzLnhtbA3KvQ5AQAwA4N1TNN39bQbHZrTgARoakfRacUd4e7d9w9f2rxd4+AqHqcO6qBBYV9sO3R0u85A3CCGSbiSm7FANoe+yVmwlmTjGFAOcQh9fM/uEyCP5NIdbBMsu+wFQSwECAAAUAAIACAAFZnxSXK2x+KEDAADvDAAAGAAAAAAAAAABAAAAAAAAAAAAbm9uZS9jb21tb25fbWVzc2FnZXMubG5nUEsBAgAAFAACAAgABWZ8UhUeYBujAAAAfwEAACkAAAAAAAAAAQAAAAAA1wMAAG5vbmUvcGxheWJhY2tfYW5kX25hdmlnYXRpb25fc2V0dGluZ3MueG1sUEsBAgAAFAACAAgABWZ8Uh9UimowAwAAxw4AACIAAAAAAAAAAQAAAAAAwQQAAG5vbmUvZmxhc2hfcHVibGlzaGluZ19zZXR0aW5ncy54bWxQSwECAAAUAAIACAAFZnxScVeUnRUBAADRAgAAHAAAAAAAAAABAAAAAAAxCAAAbm9uZS9mbGFzaF9za2luX3NldHRpbmdzLnhtbFBLAQIAABQAAgAIAAVmfFLXm3CWKwMAAG8OAAAhAAAAAAAAAAEAAAAAAIAJAABub25lL2h0bWxfcHVibGlzaGluZ19zZXR0aW5ncy54bWxQSwECAAAUAAIACAAFZnxSjnP2+moAAADlAAAAGgAAAAAAAAABAAAAAADqDAAAbm9uZS9odG1sX3NraW5fc2V0dGluZ3MuanNQSwECAAAUAAIACAAFZnxSvH0190oAAABJAAAAFwAAAAAAAAABAAAAAACMDQAAbm9uZS9sb2NhbF9zZXR0aW5ncy54bWxQSwECAAAUAAIACAAHZnxSnF4yCBQGAAA3FwAAJgAAAAAAAAABAAAAAAALDgAAdW5pdmVyc2FsLW5vLXZpZGVvL2NvbW1vbl9tZXNzYWdlcy5sbmdQSwECAAAUAAIACAAHZnxSFR5gG6MAAAB/AQAANwAAAAAAAAABAAAAAABjFAAAdW5pdmVyc2FsLW5vLXZpZGVvL3BsYXliYWNrX2FuZF9uYXZpZ2F0aW9uX3NldHRpbmdzLnhtbFBLAQIAABQAAgAIAAdmfFJLM4aKLwUAAGgdAAAwAAAAAAAAAAEAAAAAAFsVAAB1bml2ZXJzYWwtbm8tdmlkZW8vZmxhc2hfcHVibGlzaGluZ19zZXR0aW5ncy54bWxQSwECAAAUAAIACAAHZnxSDnvHIGUDAACXDAAAKgAAAAAAAAABAAAAAADYGgAAdW5pdmVyc2FsLW5vLXZpZGVvL2ZsYXNoX3NraW5fc2V0dGluZ3MueG1sUEsBAgAAFAACAAgAB2Z8UvrnN04qBQAA8hwAAC8AAAAAAAAAAQAAAAAAhR4AAHVuaXZlcnNhbC1uby12aWRlby9odG1sX3B1Ymxpc2hpbmdfc2V0dGluZ3MueG1sUEsBAgAAFAACAAgAB2Z8UuxMWVK2AQAAegYAACgAAAAAAAAAAQAAAAAA/CMAAHVuaXZlcnNhbC1uby12aWRlby9odG1sX3NraW5fc2V0dGluZ3MuanNQSwECAAAUAAIACAAHZnxS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FIRST_PUBLISH" val="1"/>
  <p:tag name="ISPRING_ULTRA_SCORM_COURCE_TITLE" val="Lesson 2.1 Factoring Trinomial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  <p:tag name="ISPRING_PRESENTATION_TITLE" val="Lesson 2.1 Factoring Trinomials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1111</TotalTime>
  <Words>399</Words>
  <Application>Microsoft Office PowerPoint</Application>
  <PresentationFormat>On-screen Show (4:3)</PresentationFormat>
  <Paragraphs>57</Paragraphs>
  <Slides>13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Lesson 1 Ch 2.1  factoring trinomials </vt:lpstr>
      <vt:lpstr>I) Factoring Trinomials</vt:lpstr>
      <vt:lpstr>ii) BUM Method</vt:lpstr>
      <vt:lpstr>Practice: Factor each of the following trinomials using the BUM Method</vt:lpstr>
      <vt:lpstr>III) Grouping Method</vt:lpstr>
      <vt:lpstr>Practice: Factor each of the following using the Grouping Method</vt:lpstr>
      <vt:lpstr>IV) Criss-Cross Method</vt:lpstr>
      <vt:lpstr>Practice: Factor the following using the Criss-Cross Method</vt:lpstr>
      <vt:lpstr>Ex: Factor each of the following trinomials:</vt:lpstr>
      <vt:lpstr>PowerPoint Presentation</vt:lpstr>
      <vt:lpstr>Ex: Factor each of the following trinomials: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2.1 Factoring Trinomials</dc:title>
  <dc:creator>Danny Young</dc:creator>
  <cp:lastModifiedBy>Danny Young</cp:lastModifiedBy>
  <cp:revision>34</cp:revision>
  <dcterms:created xsi:type="dcterms:W3CDTF">2011-06-27T16:11:13Z</dcterms:created>
  <dcterms:modified xsi:type="dcterms:W3CDTF">2021-04-27T04:54:49Z</dcterms:modified>
</cp:coreProperties>
</file>